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</p:sldMasterIdLst>
  <p:notesMasterIdLst>
    <p:notesMasterId r:id="rId21"/>
  </p:notesMasterIdLst>
  <p:sldIdLst>
    <p:sldId id="256" r:id="rId5"/>
    <p:sldId id="257" r:id="rId6"/>
    <p:sldId id="258" r:id="rId7"/>
    <p:sldId id="259" r:id="rId8"/>
    <p:sldId id="260" r:id="rId9"/>
    <p:sldId id="269" r:id="rId10"/>
    <p:sldId id="271" r:id="rId11"/>
    <p:sldId id="273" r:id="rId12"/>
    <p:sldId id="261" r:id="rId13"/>
    <p:sldId id="263" r:id="rId14"/>
    <p:sldId id="276" r:id="rId15"/>
    <p:sldId id="277" r:id="rId16"/>
    <p:sldId id="264" r:id="rId17"/>
    <p:sldId id="275" r:id="rId18"/>
    <p:sldId id="265" r:id="rId19"/>
    <p:sldId id="266" r:id="rId20"/>
  </p:sldIdLst>
  <p:sldSz cx="12192000" cy="6858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mbria" panose="02040503050406030204" pitchFamily="18" charset="0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="" r:id="rId30" roundtripDataSignature="AMtx7mggtzCSWXFxyF4cg0H4y/4Toba6a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EB0C8A4-E0A9-5774-3764-9B2ACE7DAEBF}" v="33" dt="2023-02-28T12:23:50.965"/>
    <p1510:client id="{51309AFD-6373-7A9A-D94D-802C7FC0518F}" v="1035" dt="2023-02-27T20:54:47.766"/>
    <p1510:client id="{56A22EBF-A49E-22CA-30C6-B838309EFCC2}" v="56" dt="2023-02-28T19:16:35.844"/>
    <p1510:client id="{7FBBC9B2-D191-8AC4-9737-9C50F1360F3B}" v="155" dt="2023-02-28T17:20:27.328"/>
    <p1510:client id="{F844DF1B-FFF2-9999-2364-F2880A313D90}" v="10" dt="2023-02-27T17:56:40.963"/>
  </p1510:revLst>
</p1510:revInfo>
</file>

<file path=ppt/tableStyles.xml><?xml version="1.0" encoding="utf-8"?>
<a:tblStyleLst xmlns:a="http://schemas.openxmlformats.org/drawingml/2006/main" def="{1A29972B-6DD6-42C2-8F32-F6CBA456E91A}">
  <a:tblStyle styleId="{1A29972B-6DD6-42C2-8F32-F6CBA456E91A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6E6E6"/>
          </a:solidFill>
        </a:fill>
      </a:tcStyle>
    </a:wholeTbl>
    <a:band1H>
      <a:tcTxStyle/>
      <a:tcStyle>
        <a:tcBdr/>
        <a:fill>
          <a:solidFill>
            <a:srgbClr val="CACAC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ACAC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dk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dk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8292968F-3B5E-4A80-9E6C-70910902D565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chemeClr val="lt1"/>
          </a:solidFill>
        </a:fill>
      </a:tcStyle>
    </a:wholeTbl>
    <a:band1H>
      <a:tcTxStyle/>
      <a:tcStyle>
        <a:tcBdr/>
        <a:fill>
          <a:solidFill>
            <a:srgbClr val="E6E6E6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E6E6E6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 i="off"/>
      <a:tcStyle>
        <a:tcBdr>
          <a:top>
            <a:ln w="508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lt1"/>
          </a:solidFill>
        </a:fill>
      </a:tcStyle>
    </a:lastRow>
    <a:seCell>
      <a:tcTxStyle b="on" i="off">
        <a:font>
          <a:latin typeface="Calibri"/>
          <a:ea typeface="Calibri"/>
          <a:cs typeface="Calibri"/>
        </a:font>
        <a:schemeClr val="dk1"/>
      </a:tcTxStyle>
      <a:tcStyle>
        <a:tcBdr/>
      </a:tcStyle>
    </a:seCell>
    <a:swCell>
      <a:tcTxStyle b="on" i="off">
        <a:font>
          <a:latin typeface="Calibri"/>
          <a:ea typeface="Calibri"/>
          <a:cs typeface="Calibri"/>
        </a:font>
        <a:schemeClr val="dk1"/>
      </a:tcTxStyle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6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5.fntdata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4.fntdata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8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3.fntdata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customschemas.google.com/relationships/presentationmetadata" Target="metadata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55813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f2596209e8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gf2596209e8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792761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f2596209e8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gf2596209e8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54239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215950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625651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-DK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og lodret teks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-DK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dret titel og teks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-DK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og indholdsobjek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-DK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fsnitsoverskrift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-DK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 indholdsobjekter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-DK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ammenligning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-DK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un titel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-DK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m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-DK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dhold med billedtekst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-DK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llede med billedtekst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-DK"/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-DK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254721"/>
            <a:ext cx="12191999" cy="8112722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"/>
          <p:cNvSpPr txBox="1">
            <a:spLocks noGrp="1"/>
          </p:cNvSpPr>
          <p:nvPr>
            <p:ph type="ctrTitle"/>
          </p:nvPr>
        </p:nvSpPr>
        <p:spPr>
          <a:xfrm>
            <a:off x="1297496" y="2235200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mbria"/>
              <a:buNone/>
            </a:pPr>
            <a:r>
              <a:rPr lang="da-DK" b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Velkommen til  GENERALFORSAMLING</a:t>
            </a:r>
            <a:br>
              <a:rPr lang="da-DK" b="1">
                <a:latin typeface="Cambria"/>
                <a:ea typeface="Cambria"/>
                <a:cs typeface="Cambria"/>
                <a:sym typeface="Cambria"/>
              </a:rPr>
            </a:br>
            <a:endParaRPr b="1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86" name="Google Shape;86;p1"/>
          <p:cNvSpPr txBox="1">
            <a:spLocks noGrp="1"/>
          </p:cNvSpPr>
          <p:nvPr>
            <p:ph type="subTitle" idx="1"/>
          </p:nvPr>
        </p:nvSpPr>
        <p:spPr>
          <a:xfrm>
            <a:off x="1213606" y="4043871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>
              <a:spcBef>
                <a:spcPts val="0"/>
              </a:spcBef>
              <a:buClr>
                <a:schemeClr val="lt1"/>
              </a:buClr>
              <a:buSzPts val="3600"/>
            </a:pPr>
            <a:r>
              <a:rPr lang="da-DK" sz="3600" b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28. februar 2023</a:t>
            </a:r>
            <a:endParaRPr b="1">
              <a:solidFill>
                <a:schemeClr val="lt1"/>
              </a:solidFill>
            </a:endParaRPr>
          </a:p>
        </p:txBody>
      </p:sp>
      <p:pic>
        <p:nvPicPr>
          <p:cNvPr id="87" name="Google Shape;87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94404" y="343980"/>
            <a:ext cx="2203191" cy="14646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8"/>
          <p:cNvSpPr txBox="1">
            <a:spLocks noGrp="1"/>
          </p:cNvSpPr>
          <p:nvPr>
            <p:ph type="title"/>
          </p:nvPr>
        </p:nvSpPr>
        <p:spPr>
          <a:xfrm>
            <a:off x="838200" y="86713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mbria"/>
              <a:buNone/>
            </a:pPr>
            <a:r>
              <a:rPr lang="da-DK">
                <a:latin typeface="Cambria"/>
                <a:ea typeface="Cambria"/>
                <a:cs typeface="Cambria"/>
                <a:sym typeface="Cambria"/>
              </a:rPr>
              <a:t>Valg til bestyrelse</a:t>
            </a:r>
            <a:endParaRPr/>
          </a:p>
        </p:txBody>
      </p:sp>
      <p:sp>
        <p:nvSpPr>
          <p:cNvPr id="139" name="Google Shape;139;p8"/>
          <p:cNvSpPr txBox="1">
            <a:spLocks noGrp="1"/>
          </p:cNvSpPr>
          <p:nvPr>
            <p:ph type="body" idx="1"/>
          </p:nvPr>
        </p:nvSpPr>
        <p:spPr>
          <a:xfrm>
            <a:off x="1912690" y="1840356"/>
            <a:ext cx="8366620" cy="427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114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 b="0" i="0" u="none" strike="noStrike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 b="0" i="0" u="none" strike="noStrike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3200"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40" name="Google Shape;140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45202" y="208676"/>
            <a:ext cx="1101596" cy="732346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8"/>
          <p:cNvSpPr txBox="1"/>
          <p:nvPr/>
        </p:nvSpPr>
        <p:spPr>
          <a:xfrm>
            <a:off x="1446751" y="2292220"/>
            <a:ext cx="9298497" cy="3819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114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228600" marR="0" lvl="0" indent="-114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rgbClr val="1F1F1F"/>
              </a:buClr>
              <a:buSzPts val="2400"/>
            </a:pPr>
            <a:r>
              <a:rPr lang="da-DK" sz="2400" b="0" i="0" u="none" strike="noStrike" cap="none">
                <a:solidFill>
                  <a:srgbClr val="1F1F1F"/>
                </a:solidFill>
                <a:latin typeface="Cambria"/>
                <a:ea typeface="Cambria"/>
                <a:cs typeface="Cambria"/>
                <a:sym typeface="Cambria"/>
              </a:rPr>
              <a:t>På valg er </a:t>
            </a:r>
            <a:r>
              <a:rPr lang="da-DK" sz="2400" b="0" i="0" u="none" strike="noStrike" cap="none">
                <a:solidFill>
                  <a:srgbClr val="1F1F1F"/>
                </a:solidFill>
                <a:latin typeface="Cambria"/>
                <a:ea typeface="Cambria"/>
                <a:sym typeface="Cambria"/>
              </a:rPr>
              <a:t>Jens Dalsgaard Hansen</a:t>
            </a:r>
            <a:r>
              <a:rPr lang="da-DK" sz="2400">
                <a:solidFill>
                  <a:srgbClr val="1F1F1F"/>
                </a:solidFill>
                <a:latin typeface="Cambria"/>
                <a:ea typeface="Cambria"/>
                <a:sym typeface="Cambria"/>
              </a:rPr>
              <a:t>,</a:t>
            </a:r>
            <a:r>
              <a:rPr lang="da-DK" sz="2400" b="0" i="0" u="none" strike="noStrike" cap="none">
                <a:solidFill>
                  <a:srgbClr val="1F1F1F"/>
                </a:solidFill>
                <a:latin typeface="Cambria"/>
                <a:ea typeface="Cambria"/>
                <a:sym typeface="Cambria"/>
              </a:rPr>
              <a:t> </a:t>
            </a:r>
            <a:r>
              <a:rPr lang="da-DK" sz="2400">
                <a:solidFill>
                  <a:srgbClr val="1F1F1F"/>
                </a:solidFill>
                <a:latin typeface="Cambria"/>
                <a:ea typeface="Cambria"/>
                <a:sym typeface="Cambria"/>
              </a:rPr>
              <a:t>Per Nielsen og Ann Kristina Elbrønd</a:t>
            </a:r>
            <a:endParaRPr sz="2400">
              <a:latin typeface="Cambria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rgbClr val="1F1F1F"/>
              </a:buClr>
              <a:buSzPts val="2400"/>
            </a:pPr>
            <a:endParaRPr sz="2400" b="0" i="0" u="none" strike="noStrike" cap="none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rgbClr val="1F1F1F"/>
              </a:buClr>
              <a:buSzPts val="2400"/>
            </a:pPr>
            <a:r>
              <a:rPr lang="da-DK" sz="2400" b="0" i="0" u="none" strike="noStrike" cap="none">
                <a:solidFill>
                  <a:srgbClr val="1F1F1F"/>
                </a:solidFill>
                <a:latin typeface="Cambria"/>
                <a:ea typeface="Cambria"/>
                <a:cs typeface="Cambria"/>
                <a:sym typeface="Cambria"/>
              </a:rPr>
              <a:t>Jens Dalsgaard Hansen</a:t>
            </a:r>
            <a:r>
              <a:rPr lang="da-DK" sz="2400">
                <a:solidFill>
                  <a:srgbClr val="1F1F1F"/>
                </a:solidFill>
                <a:latin typeface="Cambria"/>
                <a:ea typeface="Cambria"/>
                <a:cs typeface="Cambria"/>
                <a:sym typeface="Cambria"/>
              </a:rPr>
              <a:t> og Per Nielsen</a:t>
            </a:r>
            <a:r>
              <a:rPr lang="da-DK" sz="2400" b="0" i="0" u="none" strike="noStrike" cap="none">
                <a:solidFill>
                  <a:srgbClr val="1F1F1F"/>
                </a:solidFill>
                <a:latin typeface="Cambria"/>
                <a:ea typeface="Cambria"/>
                <a:cs typeface="Cambria"/>
                <a:sym typeface="Cambria"/>
              </a:rPr>
              <a:t> er villig til genvalg.</a:t>
            </a:r>
            <a:r>
              <a:rPr lang="da-DK" sz="2400">
                <a:solidFill>
                  <a:srgbClr val="1F1F1F"/>
                </a:solidFill>
                <a:latin typeface="Cambria"/>
                <a:ea typeface="Cambria"/>
                <a:cs typeface="Cambria"/>
                <a:sym typeface="Cambria"/>
              </a:rPr>
              <a:t> </a:t>
            </a:r>
            <a:endParaRPr sz="2400">
              <a:latin typeface="Cambria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1F1F1F"/>
              </a:solidFill>
              <a:latin typeface="Cambria"/>
              <a:ea typeface="Cambria"/>
              <a:cs typeface="Cambria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rgbClr val="1F1F1F"/>
              </a:buClr>
              <a:buSzPts val="2400"/>
            </a:pPr>
            <a:r>
              <a:rPr lang="da-DK" sz="2400">
                <a:solidFill>
                  <a:srgbClr val="1F1F1F"/>
                </a:solidFill>
                <a:latin typeface="Cambria"/>
                <a:ea typeface="Cambria"/>
                <a:cs typeface="Cambria"/>
                <a:sym typeface="Cambria"/>
              </a:rPr>
              <a:t>Anne Kristina Elbrønd </a:t>
            </a:r>
            <a:r>
              <a:rPr lang="da-DK" sz="2400" b="0" i="0" u="none" strike="noStrike" cap="none">
                <a:solidFill>
                  <a:srgbClr val="1F1F1F"/>
                </a:solidFill>
                <a:latin typeface="Cambria"/>
                <a:ea typeface="Cambria"/>
                <a:cs typeface="Cambria"/>
                <a:sym typeface="Cambria"/>
              </a:rPr>
              <a:t>ønsker ikke genvalg.</a:t>
            </a:r>
            <a:r>
              <a:rPr lang="da-DK" sz="2400">
                <a:solidFill>
                  <a:srgbClr val="1F1F1F"/>
                </a:solidFill>
                <a:latin typeface="Cambria"/>
                <a:ea typeface="Cambria"/>
                <a:cs typeface="Cambria"/>
                <a:sym typeface="Cambria"/>
              </a:rPr>
              <a:t> </a:t>
            </a:r>
            <a:endParaRPr sz="4000" b="0" i="0" u="none" strike="noStrike" cap="none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FDB995-8978-229F-6E94-1FBBF1674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344DAEF9-853B-D8C8-A442-A4419BBFF7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930945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8"/>
          <p:cNvSpPr txBox="1">
            <a:spLocks noGrp="1"/>
          </p:cNvSpPr>
          <p:nvPr>
            <p:ph type="title"/>
          </p:nvPr>
        </p:nvSpPr>
        <p:spPr>
          <a:xfrm>
            <a:off x="838200" y="86713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algn="ctr">
              <a:buSzPts val="4400"/>
            </a:pPr>
            <a:r>
              <a:rPr lang="da-DK">
                <a:latin typeface="Cambria"/>
                <a:ea typeface="Cambria"/>
                <a:cs typeface="Cambria"/>
                <a:sym typeface="Cambria"/>
              </a:rPr>
              <a:t>Stiller op til valg til bestyrelsen</a:t>
            </a:r>
            <a:endParaRPr/>
          </a:p>
        </p:txBody>
      </p:sp>
      <p:sp>
        <p:nvSpPr>
          <p:cNvPr id="139" name="Google Shape;139;p8"/>
          <p:cNvSpPr txBox="1">
            <a:spLocks noGrp="1"/>
          </p:cNvSpPr>
          <p:nvPr>
            <p:ph type="body" idx="1"/>
          </p:nvPr>
        </p:nvSpPr>
        <p:spPr>
          <a:xfrm>
            <a:off x="1912690" y="1840356"/>
            <a:ext cx="8366620" cy="427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114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 b="0" i="0" u="none" strike="noStrike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 b="0" i="0" u="none" strike="noStrike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3200"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40" name="Google Shape;140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45202" y="208676"/>
            <a:ext cx="1101596" cy="732346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8"/>
          <p:cNvSpPr txBox="1"/>
          <p:nvPr/>
        </p:nvSpPr>
        <p:spPr>
          <a:xfrm>
            <a:off x="1446751" y="2292220"/>
            <a:ext cx="9298497" cy="3819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228600" marR="0" lvl="0" indent="-114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228600" marR="0" lvl="0" indent="-114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rgbClr val="1F1F1F"/>
              </a:buClr>
              <a:buSzPts val="2400"/>
            </a:pPr>
            <a:r>
              <a:rPr lang="da-DK" sz="2400" b="0" i="0" u="none" strike="noStrike" cap="none">
                <a:solidFill>
                  <a:srgbClr val="1F1F1F"/>
                </a:solidFill>
                <a:latin typeface="Cambria"/>
                <a:ea typeface="Cambria"/>
                <a:sym typeface="Cambria"/>
              </a:rPr>
              <a:t>Jens</a:t>
            </a:r>
            <a:endParaRPr lang="da-DK" sz="2400">
              <a:ea typeface="Cambria"/>
              <a:sym typeface="Cambria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SzPts val="2400"/>
            </a:pPr>
            <a:endParaRPr lang="da-DK" sz="2400">
              <a:solidFill>
                <a:srgbClr val="1F1F1F"/>
              </a:solidFill>
              <a:latin typeface="Cambria"/>
              <a:ea typeface="Cambria"/>
              <a:sym typeface="Cambria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SzPts val="2400"/>
            </a:pPr>
            <a:r>
              <a:rPr lang="da-DK" sz="2400">
                <a:solidFill>
                  <a:srgbClr val="1F1F1F"/>
                </a:solidFill>
                <a:latin typeface="Cambria"/>
                <a:ea typeface="Cambria"/>
                <a:sym typeface="Cambria"/>
              </a:rPr>
              <a:t>Per </a:t>
            </a:r>
            <a:endParaRPr lang="da-DK" sz="2400">
              <a:solidFill>
                <a:srgbClr val="1F1F1F"/>
              </a:solidFill>
              <a:latin typeface="Cambria"/>
              <a:ea typeface="Cambria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SzPts val="2400"/>
            </a:pPr>
            <a:endParaRPr lang="da-DK" sz="2400">
              <a:solidFill>
                <a:srgbClr val="1F1F1F"/>
              </a:solidFill>
              <a:latin typeface="Cambria"/>
              <a:ea typeface="Cambria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SzPts val="2400"/>
            </a:pPr>
            <a:r>
              <a:rPr lang="da-DK" sz="2400">
                <a:solidFill>
                  <a:srgbClr val="1F1F1F"/>
                </a:solidFill>
                <a:latin typeface="Cambria"/>
                <a:ea typeface="Cambria"/>
              </a:rPr>
              <a:t>Jan</a:t>
            </a:r>
          </a:p>
          <a:p>
            <a:pPr>
              <a:lnSpc>
                <a:spcPct val="90000"/>
              </a:lnSpc>
              <a:spcBef>
                <a:spcPts val="1000"/>
              </a:spcBef>
              <a:buSzPts val="2400"/>
            </a:pPr>
            <a:endParaRPr lang="da-DK" sz="2400" b="0" i="0" u="none" strike="noStrike" cap="none">
              <a:solidFill>
                <a:srgbClr val="1F1F1F"/>
              </a:solidFill>
              <a:latin typeface="Cambria"/>
              <a:ea typeface="Cambria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SzPts val="2400"/>
            </a:pPr>
            <a:r>
              <a:rPr lang="da-DK" sz="2400">
                <a:solidFill>
                  <a:srgbClr val="1F1F1F"/>
                </a:solidFill>
                <a:latin typeface="Cambria"/>
                <a:ea typeface="Cambria"/>
              </a:rPr>
              <a:t>Gert</a:t>
            </a:r>
            <a:endParaRPr lang="da-DK" sz="2400">
              <a:solidFill>
                <a:srgbClr val="1F1F1F"/>
              </a:solidFill>
              <a:latin typeface="Cambria"/>
              <a:ea typeface="Cambria"/>
              <a:sym typeface="Cambria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SzPts val="2400"/>
            </a:pPr>
            <a:endParaRPr lang="da-DK" sz="2400" b="0" i="0" u="none" strike="noStrike" cap="none">
              <a:solidFill>
                <a:srgbClr val="1F1F1F"/>
              </a:solidFill>
              <a:latin typeface="Cambria"/>
              <a:ea typeface="Cambria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SzPts val="2400"/>
            </a:pPr>
            <a:r>
              <a:rPr lang="da-DK" sz="2400">
                <a:solidFill>
                  <a:srgbClr val="1F1F1F"/>
                </a:solidFill>
                <a:latin typeface="Cambria"/>
                <a:ea typeface="Cambria"/>
              </a:rPr>
              <a:t>Der kan skrives op til 3 navne på hver stemmeseddel –de tre med flest stemmer er valgt ind.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rgbClr val="1F1F1F"/>
              </a:buClr>
              <a:buSzPts val="2400"/>
            </a:pPr>
            <a:endParaRPr lang="da-DK" sz="4000">
              <a:solidFill>
                <a:schemeClr val="dk1"/>
              </a:solidFill>
              <a:latin typeface="Cambria"/>
              <a:ea typeface="Cambria"/>
              <a:cs typeface="Cambria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SzPts val="2400"/>
            </a:pPr>
            <a:endParaRPr lang="da-DK" sz="4000">
              <a:solidFill>
                <a:schemeClr val="dk1"/>
              </a:solidFill>
              <a:latin typeface="Cambria"/>
              <a:ea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6212289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9"/>
          <p:cNvSpPr txBox="1">
            <a:spLocks noGrp="1"/>
          </p:cNvSpPr>
          <p:nvPr>
            <p:ph type="title"/>
          </p:nvPr>
        </p:nvSpPr>
        <p:spPr>
          <a:xfrm>
            <a:off x="838200" y="86713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mbria"/>
              <a:buNone/>
            </a:pPr>
            <a:r>
              <a:rPr lang="da-DK">
                <a:latin typeface="Cambria"/>
                <a:ea typeface="Cambria"/>
                <a:cs typeface="Cambria"/>
                <a:sym typeface="Cambria"/>
              </a:rPr>
              <a:t>Valg af revisor og revisorsuppleant</a:t>
            </a:r>
            <a:endParaRPr/>
          </a:p>
        </p:txBody>
      </p:sp>
      <p:sp>
        <p:nvSpPr>
          <p:cNvPr id="147" name="Google Shape;147;p9"/>
          <p:cNvSpPr txBox="1">
            <a:spLocks noGrp="1"/>
          </p:cNvSpPr>
          <p:nvPr>
            <p:ph type="body" idx="1"/>
          </p:nvPr>
        </p:nvSpPr>
        <p:spPr>
          <a:xfrm>
            <a:off x="1912690" y="1840356"/>
            <a:ext cx="8366620" cy="427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114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 b="0" i="0" u="none" strike="noStrike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 b="0" i="0" u="none" strike="noStrike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3200"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48" name="Google Shape;148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45202" y="208676"/>
            <a:ext cx="1101596" cy="732346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9"/>
          <p:cNvSpPr txBox="1"/>
          <p:nvPr/>
        </p:nvSpPr>
        <p:spPr>
          <a:xfrm>
            <a:off x="2775183" y="2192694"/>
            <a:ext cx="6641634" cy="3819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114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228600" marR="0" lvl="0" indent="-114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rgbClr val="1F1F1F"/>
              </a:buClr>
              <a:buSzPts val="2400"/>
            </a:pPr>
            <a:r>
              <a:rPr lang="da-DK" sz="2400" b="0" i="0" u="none" strike="noStrike" cap="none">
                <a:solidFill>
                  <a:srgbClr val="1F1F1F"/>
                </a:solidFill>
                <a:latin typeface="Cambria"/>
                <a:ea typeface="Cambria"/>
                <a:cs typeface="Cambria"/>
                <a:sym typeface="Cambria"/>
              </a:rPr>
              <a:t>På valg </a:t>
            </a:r>
            <a:r>
              <a:rPr lang="da-DK" sz="2400">
                <a:solidFill>
                  <a:srgbClr val="1F1F1F"/>
                </a:solidFill>
                <a:latin typeface="Cambria"/>
                <a:ea typeface="Cambria"/>
                <a:cs typeface="Cambria"/>
                <a:sym typeface="Cambria"/>
              </a:rPr>
              <a:t>er Anette Nyborg 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1F1F1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rgbClr val="1F1F1F"/>
              </a:buClr>
              <a:buSzPts val="2400"/>
            </a:pPr>
            <a:r>
              <a:rPr lang="da-DK" sz="2400">
                <a:solidFill>
                  <a:srgbClr val="1F1F1F"/>
                </a:solidFill>
                <a:latin typeface="Cambria"/>
                <a:ea typeface="Cambria"/>
                <a:cs typeface="Cambria"/>
                <a:sym typeface="Cambria"/>
              </a:rPr>
              <a:t>Anette Nyborg ønsker </a:t>
            </a:r>
            <a:r>
              <a:rPr lang="da-DK" sz="2400" b="0" i="0" u="none" strike="noStrike" cap="none">
                <a:solidFill>
                  <a:srgbClr val="1F1F1F"/>
                </a:solidFill>
                <a:latin typeface="Cambria"/>
                <a:ea typeface="Cambria"/>
                <a:cs typeface="Cambria"/>
                <a:sym typeface="Cambria"/>
              </a:rPr>
              <a:t>ikke genvalg</a:t>
            </a:r>
            <a:endParaRPr lang="da-DK" sz="4000">
              <a:latin typeface="Cambria"/>
              <a:ea typeface="Cambria"/>
              <a:cs typeface="Cambria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SzPts val="2400"/>
            </a:pPr>
            <a:endParaRPr lang="da-DK" sz="2400" b="0" i="0" u="none" strike="noStrike" cap="none">
              <a:solidFill>
                <a:srgbClr val="1F1F1F"/>
              </a:solidFill>
              <a:latin typeface="Cambria"/>
              <a:ea typeface="Cambria"/>
              <a:cs typeface="Cambria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SzPts val="2400"/>
            </a:pPr>
            <a:r>
              <a:rPr lang="da-DK" sz="2400">
                <a:solidFill>
                  <a:srgbClr val="1F1F1F"/>
                </a:solidFill>
                <a:latin typeface="Cambria"/>
                <a:ea typeface="Cambria"/>
                <a:cs typeface="Cambria"/>
              </a:rPr>
              <a:t>Bestyrelsen opfordrer til der både vælges revisor og revisorsuppleant.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gf2596209e8_0_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254721"/>
            <a:ext cx="12191999" cy="8112719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gf2596209e8_0_7"/>
          <p:cNvSpPr txBox="1">
            <a:spLocks noGrp="1"/>
          </p:cNvSpPr>
          <p:nvPr>
            <p:ph type="ctrTitle"/>
          </p:nvPr>
        </p:nvSpPr>
        <p:spPr>
          <a:xfrm>
            <a:off x="1297496" y="2235200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r>
              <a:rPr lang="da-DK" b="1">
                <a:solidFill>
                  <a:schemeClr val="lt1"/>
                </a:solidFill>
                <a:latin typeface="Cambria"/>
                <a:ea typeface="Cambria"/>
                <a:cs typeface="Cambria"/>
              </a:rPr>
              <a:t>ÅRETS OPLÆG</a:t>
            </a:r>
            <a:br>
              <a:rPr lang="da-DK" b="1">
                <a:latin typeface="Cambria"/>
                <a:ea typeface="Cambria"/>
                <a:cs typeface="Cambria"/>
              </a:rPr>
            </a:br>
            <a:endParaRPr lang="da-DK" b="1">
              <a:latin typeface="Cambria"/>
              <a:ea typeface="Cambria"/>
              <a:cs typeface="Cambria"/>
            </a:endParaRPr>
          </a:p>
        </p:txBody>
      </p:sp>
      <p:pic>
        <p:nvPicPr>
          <p:cNvPr id="164" name="Google Shape;164;gf2596209e8_0_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94404" y="343980"/>
            <a:ext cx="2203191" cy="14646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25716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0"/>
          <p:cNvSpPr txBox="1">
            <a:spLocks noGrp="1"/>
          </p:cNvSpPr>
          <p:nvPr>
            <p:ph type="title"/>
          </p:nvPr>
        </p:nvSpPr>
        <p:spPr>
          <a:xfrm>
            <a:off x="838200" y="86713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mbria"/>
              <a:buNone/>
            </a:pPr>
            <a:r>
              <a:rPr lang="da-DK">
                <a:latin typeface="Cambria"/>
                <a:ea typeface="Cambria"/>
                <a:cs typeface="Cambria"/>
                <a:sym typeface="Cambria"/>
              </a:rPr>
              <a:t>Eventuelt</a:t>
            </a:r>
            <a:endParaRPr/>
          </a:p>
        </p:txBody>
      </p:sp>
      <p:sp>
        <p:nvSpPr>
          <p:cNvPr id="155" name="Google Shape;155;p10"/>
          <p:cNvSpPr txBox="1">
            <a:spLocks noGrp="1"/>
          </p:cNvSpPr>
          <p:nvPr>
            <p:ph type="body" idx="1"/>
          </p:nvPr>
        </p:nvSpPr>
        <p:spPr>
          <a:xfrm>
            <a:off x="1912690" y="1840356"/>
            <a:ext cx="8366620" cy="427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114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 b="0" i="0" u="none" strike="noStrike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 b="0" i="0" u="none" strike="noStrike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3200"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56" name="Google Shape;156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45202" y="208676"/>
            <a:ext cx="1101596" cy="732346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10"/>
          <p:cNvSpPr txBox="1"/>
          <p:nvPr/>
        </p:nvSpPr>
        <p:spPr>
          <a:xfrm>
            <a:off x="4483750" y="2295425"/>
            <a:ext cx="4065600" cy="36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114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26670"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</a:pPr>
            <a:endParaRPr lang="da-DK" sz="2800">
              <a:latin typeface="Cambria"/>
              <a:ea typeface="Cambri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gf2596209e8_0_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254721"/>
            <a:ext cx="12191999" cy="8112719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gf2596209e8_0_7"/>
          <p:cNvSpPr txBox="1">
            <a:spLocks noGrp="1"/>
          </p:cNvSpPr>
          <p:nvPr>
            <p:ph type="ctrTitle"/>
          </p:nvPr>
        </p:nvSpPr>
        <p:spPr>
          <a:xfrm>
            <a:off x="1297496" y="2235200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mbria"/>
              <a:buNone/>
            </a:pPr>
            <a:r>
              <a:rPr lang="da-DK" b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TAK FOR I AFTEN!</a:t>
            </a:r>
            <a:br>
              <a:rPr lang="da-DK" b="1">
                <a:latin typeface="Cambria"/>
                <a:ea typeface="Cambria"/>
                <a:cs typeface="Cambria"/>
                <a:sym typeface="Cambria"/>
              </a:rPr>
            </a:br>
            <a:endParaRPr b="1"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64" name="Google Shape;164;gf2596209e8_0_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94404" y="343980"/>
            <a:ext cx="2203191" cy="14646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"/>
          <p:cNvSpPr txBox="1">
            <a:spLocks noGrp="1"/>
          </p:cNvSpPr>
          <p:nvPr>
            <p:ph type="title"/>
          </p:nvPr>
        </p:nvSpPr>
        <p:spPr>
          <a:xfrm>
            <a:off x="838200" y="86713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mbria"/>
              <a:buNone/>
            </a:pPr>
            <a:r>
              <a:rPr lang="da-DK">
                <a:latin typeface="Cambria"/>
                <a:ea typeface="Cambria"/>
                <a:cs typeface="Cambria"/>
                <a:sym typeface="Cambria"/>
              </a:rPr>
              <a:t>Dagsorden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93" name="Google Shape;93;p2"/>
          <p:cNvSpPr txBox="1">
            <a:spLocks noGrp="1"/>
          </p:cNvSpPr>
          <p:nvPr>
            <p:ph type="body" idx="1"/>
          </p:nvPr>
        </p:nvSpPr>
        <p:spPr>
          <a:xfrm>
            <a:off x="1708558" y="2192694"/>
            <a:ext cx="9170936" cy="427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/>
          <a:p>
            <a:pPr marL="51435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da-DK">
                <a:latin typeface="Cambria"/>
                <a:ea typeface="Cambria"/>
                <a:cs typeface="Cambria"/>
                <a:sym typeface="Cambria"/>
              </a:rPr>
              <a:t>Valg af dirigent</a:t>
            </a:r>
            <a:endParaRPr/>
          </a:p>
          <a:p>
            <a:pPr marL="514350" lvl="0" indent="-51435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da-DK">
                <a:latin typeface="Cambria"/>
                <a:ea typeface="Cambria"/>
                <a:cs typeface="Cambria"/>
                <a:sym typeface="Cambria"/>
              </a:rPr>
              <a:t>Bestyrelsens beretning for det forløbne år</a:t>
            </a:r>
            <a:endParaRPr/>
          </a:p>
          <a:p>
            <a:pPr marL="514350" lvl="0" indent="-51435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da-DK">
                <a:latin typeface="Cambria"/>
                <a:ea typeface="Cambria"/>
                <a:cs typeface="Cambria"/>
                <a:sym typeface="Cambria"/>
              </a:rPr>
              <a:t>Fremlæggelse af det reviderede regnskab til godkendelse</a:t>
            </a:r>
            <a:endParaRPr/>
          </a:p>
          <a:p>
            <a:pPr marL="514350" indent="-514350">
              <a:spcBef>
                <a:spcPts val="1600"/>
              </a:spcBef>
              <a:buSzPct val="100000"/>
              <a:buAutoNum type="arabicPeriod"/>
            </a:pPr>
            <a:r>
              <a:rPr lang="da-DK">
                <a:latin typeface="Cambria"/>
                <a:ea typeface="Cambria"/>
                <a:cs typeface="Cambria"/>
              </a:rPr>
              <a:t>Forslag til vedtægtsændring</a:t>
            </a:r>
            <a:endParaRPr lang="da-DK">
              <a:latin typeface="Cambria"/>
              <a:ea typeface="Cambria"/>
              <a:cs typeface="Cambria"/>
              <a:sym typeface="Cambria"/>
            </a:endParaRPr>
          </a:p>
          <a:p>
            <a:pPr marL="514350" indent="-514350">
              <a:spcBef>
                <a:spcPts val="1600"/>
              </a:spcBef>
              <a:buSzPct val="100000"/>
              <a:buAutoNum type="arabicPeriod"/>
            </a:pPr>
            <a:r>
              <a:rPr lang="da-DK">
                <a:latin typeface="Cambria"/>
                <a:ea typeface="Cambria"/>
                <a:cs typeface="Cambria"/>
                <a:sym typeface="Cambria"/>
              </a:rPr>
              <a:t>Forelæggelse af budgetforslag, samt vedtagelse af kontingent for indeværende år.</a:t>
            </a:r>
            <a:endParaRPr lang="da-DK" sz="2200">
              <a:latin typeface="Cambria"/>
              <a:ea typeface="Cambria"/>
            </a:endParaRPr>
          </a:p>
          <a:p>
            <a:pPr marL="514350" lvl="0" indent="-51435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da-DK">
                <a:latin typeface="Cambria"/>
                <a:ea typeface="Cambria"/>
                <a:cs typeface="Cambria"/>
                <a:sym typeface="Cambria"/>
              </a:rPr>
              <a:t>Behandling af indkomne forslag</a:t>
            </a:r>
            <a:endParaRPr/>
          </a:p>
          <a:p>
            <a:pPr marL="514350" lvl="0" indent="-51435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da-DK">
                <a:latin typeface="Cambria"/>
                <a:ea typeface="Cambria"/>
                <a:cs typeface="Cambria"/>
                <a:sym typeface="Cambria"/>
              </a:rPr>
              <a:t>Valg til bestyrelse</a:t>
            </a:r>
            <a:endParaRPr/>
          </a:p>
          <a:p>
            <a:pPr marL="514350" lvl="0" indent="-51435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da-DK">
                <a:latin typeface="Cambria"/>
                <a:ea typeface="Cambria"/>
                <a:cs typeface="Cambria"/>
                <a:sym typeface="Cambria"/>
              </a:rPr>
              <a:t>Valg af revisor og revisorsuppleant</a:t>
            </a:r>
            <a:endParaRPr/>
          </a:p>
          <a:p>
            <a:pPr marL="514350" indent="-514350">
              <a:spcBef>
                <a:spcPts val="1600"/>
              </a:spcBef>
              <a:buSzPct val="100000"/>
              <a:buAutoNum type="arabicPeriod"/>
            </a:pPr>
            <a:r>
              <a:rPr lang="da-DK">
                <a:latin typeface="Cambria"/>
                <a:ea typeface="Cambria"/>
                <a:cs typeface="Cambria"/>
                <a:sym typeface="Cambria"/>
              </a:rPr>
              <a:t>Årets oplæg ved Torben Kanstrup Petersen, DGU</a:t>
            </a:r>
            <a:endParaRPr lang="da-DK">
              <a:latin typeface="Cambria"/>
              <a:ea typeface="Cambria"/>
              <a:cs typeface="Cambria"/>
            </a:endParaRPr>
          </a:p>
          <a:p>
            <a:pPr marL="514350" lvl="0" indent="-51435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da-DK">
                <a:latin typeface="Cambria"/>
                <a:ea typeface="Cambria"/>
                <a:cs typeface="Cambria"/>
                <a:sym typeface="Cambria"/>
              </a:rPr>
              <a:t>Eventuelt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94" name="Google Shape;94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45202" y="208676"/>
            <a:ext cx="1101596" cy="7323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"/>
          <p:cNvSpPr txBox="1">
            <a:spLocks noGrp="1"/>
          </p:cNvSpPr>
          <p:nvPr>
            <p:ph type="title"/>
          </p:nvPr>
        </p:nvSpPr>
        <p:spPr>
          <a:xfrm>
            <a:off x="838200" y="86713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mbria"/>
              <a:buNone/>
            </a:pPr>
            <a:r>
              <a:rPr lang="da-DK">
                <a:latin typeface="Cambria"/>
                <a:ea typeface="Cambria"/>
                <a:cs typeface="Cambria"/>
                <a:sym typeface="Cambria"/>
              </a:rPr>
              <a:t>Statistik 2022</a:t>
            </a:r>
            <a:endParaRPr/>
          </a:p>
        </p:txBody>
      </p:sp>
      <p:pic>
        <p:nvPicPr>
          <p:cNvPr id="100" name="Google Shape;100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45202" y="208676"/>
            <a:ext cx="1101596" cy="732346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3"/>
          <p:cNvSpPr/>
          <p:nvPr/>
        </p:nvSpPr>
        <p:spPr>
          <a:xfrm>
            <a:off x="808159" y="4431598"/>
            <a:ext cx="3051204" cy="1870745"/>
          </a:xfrm>
          <a:prstGeom prst="ellipse">
            <a:avLst/>
          </a:prstGeom>
          <a:solidFill>
            <a:srgbClr val="274E13"/>
          </a:solidFill>
          <a:ln w="12700" cap="flat" cmpd="sng">
            <a:solidFill>
              <a:srgbClr val="517E3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da-DK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Long distance</a:t>
            </a:r>
            <a:endParaRPr lang="da-DK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</a:rPr>
              <a:t>18</a:t>
            </a: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/>
            <a:endParaRPr lang="da-DK" sz="1800" b="1">
              <a:solidFill>
                <a:schemeClr val="lt1"/>
              </a:solidFill>
              <a:latin typeface="Calibri"/>
              <a:cs typeface="Calibri"/>
            </a:endParaRPr>
          </a:p>
        </p:txBody>
      </p:sp>
      <p:sp>
        <p:nvSpPr>
          <p:cNvPr id="103" name="Google Shape;103;p3"/>
          <p:cNvSpPr/>
          <p:nvPr/>
        </p:nvSpPr>
        <p:spPr>
          <a:xfrm>
            <a:off x="8131707" y="1793687"/>
            <a:ext cx="2617365" cy="1870745"/>
          </a:xfrm>
          <a:prstGeom prst="ellipse">
            <a:avLst/>
          </a:prstGeom>
          <a:solidFill>
            <a:srgbClr val="274E13"/>
          </a:solidFill>
          <a:ln w="12700" cap="flat" cmpd="sng">
            <a:solidFill>
              <a:srgbClr val="517E3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da-DK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Passiver medlemmer</a:t>
            </a:r>
            <a:endParaRPr lang="da-DK">
              <a:solidFill>
                <a:schemeClr val="lt1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sz="1800" b="1">
                <a:solidFill>
                  <a:schemeClr val="lt1"/>
                </a:solidFill>
                <a:latin typeface="Calibri"/>
                <a:ea typeface="Calibri"/>
                <a:cs typeface="Calibri"/>
              </a:rPr>
              <a:t>31</a:t>
            </a:r>
          </a:p>
        </p:txBody>
      </p:sp>
      <p:sp>
        <p:nvSpPr>
          <p:cNvPr id="3" name="Google Shape;102;p3">
            <a:extLst>
              <a:ext uri="{FF2B5EF4-FFF2-40B4-BE49-F238E27FC236}">
                <a16:creationId xmlns:a16="http://schemas.microsoft.com/office/drawing/2014/main" id="{67CE6E52-6D11-040F-2001-AFC13F27513B}"/>
              </a:ext>
            </a:extLst>
          </p:cNvPr>
          <p:cNvSpPr/>
          <p:nvPr/>
        </p:nvSpPr>
        <p:spPr>
          <a:xfrm>
            <a:off x="4123137" y="2729613"/>
            <a:ext cx="3051204" cy="1870745"/>
          </a:xfrm>
          <a:prstGeom prst="ellipse">
            <a:avLst/>
          </a:prstGeom>
          <a:solidFill>
            <a:srgbClr val="274E13"/>
          </a:solidFill>
          <a:ln w="12700" cap="flat" cmpd="sng">
            <a:solidFill>
              <a:srgbClr val="517E3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da-DK" sz="180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Fleks medlemmer</a:t>
            </a:r>
            <a:endParaRPr lang="da-DK" err="1">
              <a:solidFill>
                <a:schemeClr val="lt1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/>
            <a:r>
              <a:rPr lang="da-DK" sz="1800" b="1">
                <a:solidFill>
                  <a:schemeClr val="lt1"/>
                </a:solidFill>
                <a:latin typeface="Calibri"/>
                <a:cs typeface="Calibri"/>
              </a:rPr>
              <a:t>27</a:t>
            </a:r>
          </a:p>
        </p:txBody>
      </p:sp>
      <p:sp>
        <p:nvSpPr>
          <p:cNvPr id="4" name="Google Shape;102;p3">
            <a:extLst>
              <a:ext uri="{FF2B5EF4-FFF2-40B4-BE49-F238E27FC236}">
                <a16:creationId xmlns:a16="http://schemas.microsoft.com/office/drawing/2014/main" id="{3018380C-A9B0-8E9E-CDA1-C4B5BF20B4D1}"/>
              </a:ext>
            </a:extLst>
          </p:cNvPr>
          <p:cNvSpPr/>
          <p:nvPr/>
        </p:nvSpPr>
        <p:spPr>
          <a:xfrm>
            <a:off x="6142159" y="4670766"/>
            <a:ext cx="3051204" cy="1870745"/>
          </a:xfrm>
          <a:prstGeom prst="ellipse">
            <a:avLst/>
          </a:prstGeom>
          <a:solidFill>
            <a:srgbClr val="274E13"/>
          </a:solidFill>
          <a:ln w="12700" cap="flat" cmpd="sng">
            <a:solidFill>
              <a:srgbClr val="517E3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da-DK" sz="1800">
                <a:solidFill>
                  <a:schemeClr val="lt1"/>
                </a:solidFill>
                <a:latin typeface="Calibri"/>
                <a:ea typeface="Calibri"/>
                <a:cs typeface="Calibri"/>
              </a:rPr>
              <a:t>Juniormedlemmer</a:t>
            </a:r>
          </a:p>
          <a:p>
            <a:pPr algn="ctr"/>
            <a:endParaRPr lang="da-DK" sz="1800">
              <a:solidFill>
                <a:schemeClr val="lt1"/>
              </a:solidFill>
              <a:latin typeface="Calibri"/>
              <a:ea typeface="Calibri"/>
              <a:cs typeface="Calibri"/>
            </a:endParaRPr>
          </a:p>
          <a:p>
            <a:pPr algn="ctr"/>
            <a:r>
              <a:rPr lang="da-DK" sz="1800">
                <a:solidFill>
                  <a:schemeClr val="lt1"/>
                </a:solidFill>
                <a:latin typeface="Calibri"/>
                <a:ea typeface="Calibri"/>
                <a:cs typeface="Calibri"/>
              </a:rPr>
              <a:t>74</a:t>
            </a:r>
          </a:p>
        </p:txBody>
      </p:sp>
      <p:sp>
        <p:nvSpPr>
          <p:cNvPr id="5" name="Google Shape;102;p3">
            <a:extLst>
              <a:ext uri="{FF2B5EF4-FFF2-40B4-BE49-F238E27FC236}">
                <a16:creationId xmlns:a16="http://schemas.microsoft.com/office/drawing/2014/main" id="{5E467F36-9A1E-D689-9D49-68C5637AA006}"/>
              </a:ext>
            </a:extLst>
          </p:cNvPr>
          <p:cNvSpPr/>
          <p:nvPr/>
        </p:nvSpPr>
        <p:spPr>
          <a:xfrm>
            <a:off x="730290" y="1839686"/>
            <a:ext cx="3051204" cy="1870745"/>
          </a:xfrm>
          <a:prstGeom prst="ellipse">
            <a:avLst/>
          </a:prstGeom>
          <a:solidFill>
            <a:srgbClr val="274E13"/>
          </a:solidFill>
          <a:ln w="12700" cap="flat" cmpd="sng">
            <a:solidFill>
              <a:srgbClr val="517E3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lang="da-DK" sz="1800">
              <a:solidFill>
                <a:schemeClr val="lt1"/>
              </a:solidFill>
              <a:latin typeface="Calibri"/>
              <a:ea typeface="Calibri"/>
              <a:cs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Fuldtidsmedlemmer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/>
            <a:r>
              <a:rPr lang="da-DK" sz="1800" b="1">
                <a:solidFill>
                  <a:schemeClr val="lt1"/>
                </a:solidFill>
                <a:latin typeface="Calibri"/>
                <a:ea typeface="Calibri"/>
                <a:cs typeface="Calibri"/>
              </a:rPr>
              <a:t>673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"/>
          <p:cNvSpPr txBox="1">
            <a:spLocks noGrp="1"/>
          </p:cNvSpPr>
          <p:nvPr>
            <p:ph type="title"/>
          </p:nvPr>
        </p:nvSpPr>
        <p:spPr>
          <a:xfrm>
            <a:off x="547931" y="-105562"/>
            <a:ext cx="10515600" cy="784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mbria"/>
              <a:buNone/>
            </a:pPr>
            <a:r>
              <a:rPr lang="da-DK">
                <a:latin typeface="Cambria"/>
                <a:ea typeface="Cambria"/>
                <a:cs typeface="Cambria"/>
                <a:sym typeface="Cambria"/>
              </a:rPr>
              <a:t>Regnskab 2022</a:t>
            </a:r>
            <a:endParaRPr/>
          </a:p>
        </p:txBody>
      </p:sp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E9D2CA20-E6D8-21E4-FA3D-66C0FB7837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7555188"/>
              </p:ext>
            </p:extLst>
          </p:nvPr>
        </p:nvGraphicFramePr>
        <p:xfrm>
          <a:off x="516193" y="620661"/>
          <a:ext cx="11406806" cy="5785648"/>
        </p:xfrm>
        <a:graphic>
          <a:graphicData uri="http://schemas.openxmlformats.org/drawingml/2006/table">
            <a:tbl>
              <a:tblPr firstRow="1" bandRow="1">
                <a:tableStyleId>{1A29972B-6DD6-42C2-8F32-F6CBA456E91A}</a:tableStyleId>
              </a:tblPr>
              <a:tblGrid>
                <a:gridCol w="3994352">
                  <a:extLst>
                    <a:ext uri="{9D8B030D-6E8A-4147-A177-3AD203B41FA5}">
                      <a16:colId xmlns:a16="http://schemas.microsoft.com/office/drawing/2014/main" val="3717188788"/>
                    </a:ext>
                  </a:extLst>
                </a:gridCol>
                <a:gridCol w="1794387">
                  <a:extLst>
                    <a:ext uri="{9D8B030D-6E8A-4147-A177-3AD203B41FA5}">
                      <a16:colId xmlns:a16="http://schemas.microsoft.com/office/drawing/2014/main" val="3215967518"/>
                    </a:ext>
                  </a:extLst>
                </a:gridCol>
                <a:gridCol w="1548580">
                  <a:extLst>
                    <a:ext uri="{9D8B030D-6E8A-4147-A177-3AD203B41FA5}">
                      <a16:colId xmlns:a16="http://schemas.microsoft.com/office/drawing/2014/main" val="2170758032"/>
                    </a:ext>
                  </a:extLst>
                </a:gridCol>
                <a:gridCol w="4069487">
                  <a:extLst>
                    <a:ext uri="{9D8B030D-6E8A-4147-A177-3AD203B41FA5}">
                      <a16:colId xmlns:a16="http://schemas.microsoft.com/office/drawing/2014/main" val="1502647747"/>
                    </a:ext>
                  </a:extLst>
                </a:gridCol>
              </a:tblGrid>
              <a:tr h="172568">
                <a:tc>
                  <a:txBody>
                    <a:bodyPr/>
                    <a:lstStyle/>
                    <a:p>
                      <a:pPr fontAlgn="b"/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da-DK" sz="1200">
                          <a:effectLst/>
                        </a:rPr>
                        <a:t>Resultat</a:t>
                      </a:r>
                      <a:endParaRPr lang="da-DK" sz="1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da-DK" sz="1200">
                          <a:effectLst/>
                        </a:rPr>
                        <a:t>Budget 2022</a:t>
                      </a:r>
                      <a:endParaRPr lang="da-DK" sz="1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fontAlgn="b"/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1672679"/>
                  </a:ext>
                </a:extLst>
              </a:tr>
              <a:tr h="172568">
                <a:tc>
                  <a:txBody>
                    <a:bodyPr/>
                    <a:lstStyle/>
                    <a:p>
                      <a:pPr fontAlgn="b"/>
                      <a:r>
                        <a:rPr lang="da-DK" sz="1200">
                          <a:effectLst/>
                        </a:rPr>
                        <a:t>Kontingenter</a:t>
                      </a:r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da-DK" sz="1200">
                          <a:effectLst/>
                        </a:rPr>
                        <a:t>       3.737.189</a:t>
                      </a:r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da-DK" sz="1200">
                          <a:effectLst/>
                        </a:rPr>
                        <a:t>       4.010.000</a:t>
                      </a:r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fontAlgn="b"/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01717313"/>
                  </a:ext>
                </a:extLst>
              </a:tr>
              <a:tr h="172568">
                <a:tc>
                  <a:txBody>
                    <a:bodyPr/>
                    <a:lstStyle/>
                    <a:p>
                      <a:pPr fontAlgn="b"/>
                      <a:r>
                        <a:rPr lang="da-DK" sz="1200">
                          <a:effectLst/>
                        </a:rPr>
                        <a:t>Udlejning </a:t>
                      </a:r>
                      <a:r>
                        <a:rPr lang="da-DK" sz="1200" err="1">
                          <a:effectLst/>
                        </a:rPr>
                        <a:t>bagskabe</a:t>
                      </a:r>
                      <a:endParaRPr lang="da-DK" sz="1200" err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da-DK" sz="1200">
                          <a:effectLst/>
                        </a:rPr>
                        <a:t>          116.513</a:t>
                      </a:r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da-DK" sz="1200">
                          <a:effectLst/>
                        </a:rPr>
                        <a:t>          120.000</a:t>
                      </a:r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fontAlgn="b"/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05802174"/>
                  </a:ext>
                </a:extLst>
              </a:tr>
              <a:tr h="172568">
                <a:tc>
                  <a:txBody>
                    <a:bodyPr/>
                    <a:lstStyle/>
                    <a:p>
                      <a:pPr fontAlgn="b"/>
                      <a:r>
                        <a:rPr lang="da-DK" sz="1200">
                          <a:effectLst/>
                        </a:rPr>
                        <a:t>Turnerings- og aktivitetsudvalg</a:t>
                      </a:r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da-DK" sz="1200">
                          <a:effectLst/>
                        </a:rPr>
                        <a:t>          128.166</a:t>
                      </a:r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da-DK" sz="1200">
                          <a:effectLst/>
                        </a:rPr>
                        <a:t>            75.000</a:t>
                      </a:r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fontAlgn="b"/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37083616"/>
                  </a:ext>
                </a:extLst>
              </a:tr>
              <a:tr h="196645">
                <a:tc>
                  <a:txBody>
                    <a:bodyPr/>
                    <a:lstStyle/>
                    <a:p>
                      <a:pPr fontAlgn="b"/>
                      <a:r>
                        <a:rPr lang="da-DK" sz="1200">
                          <a:effectLst/>
                        </a:rPr>
                        <a:t>Offentlige tilskud</a:t>
                      </a:r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da-DK" sz="1200">
                          <a:effectLst/>
                        </a:rPr>
                        <a:t>            61.607</a:t>
                      </a:r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da-DK" sz="1200">
                          <a:effectLst/>
                        </a:rPr>
                        <a:t>          150.000</a:t>
                      </a:r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da-DK" sz="1200">
                          <a:effectLst/>
                        </a:rPr>
                        <a:t>*1. halvår ført i 2021</a:t>
                      </a:r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47164130"/>
                  </a:ext>
                </a:extLst>
              </a:tr>
              <a:tr h="172568">
                <a:tc>
                  <a:txBody>
                    <a:bodyPr/>
                    <a:lstStyle/>
                    <a:p>
                      <a:pPr fontAlgn="b"/>
                      <a:r>
                        <a:rPr lang="da-DK" sz="1200">
                          <a:effectLst/>
                        </a:rPr>
                        <a:t>Greenfee</a:t>
                      </a:r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da-DK" sz="1200">
                          <a:effectLst/>
                        </a:rPr>
                        <a:t>          864.416</a:t>
                      </a:r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da-DK" sz="1200">
                          <a:effectLst/>
                        </a:rPr>
                        <a:t>       1.000.000</a:t>
                      </a:r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fontAlgn="b"/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91897229"/>
                  </a:ext>
                </a:extLst>
              </a:tr>
              <a:tr h="172568">
                <a:tc>
                  <a:txBody>
                    <a:bodyPr/>
                    <a:lstStyle/>
                    <a:p>
                      <a:pPr fontAlgn="b"/>
                      <a:r>
                        <a:rPr lang="da-DK" sz="1200">
                          <a:effectLst/>
                        </a:rPr>
                        <a:t>Undervisning mm.</a:t>
                      </a:r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da-DK" sz="1200">
                          <a:effectLst/>
                        </a:rPr>
                        <a:t>          298.575</a:t>
                      </a:r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da-DK" sz="1200">
                          <a:effectLst/>
                        </a:rPr>
                        <a:t>          350.000</a:t>
                      </a:r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fontAlgn="b"/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8363400"/>
                  </a:ext>
                </a:extLst>
              </a:tr>
              <a:tr h="194139">
                <a:tc>
                  <a:txBody>
                    <a:bodyPr/>
                    <a:lstStyle/>
                    <a:p>
                      <a:pPr fontAlgn="b"/>
                      <a:r>
                        <a:rPr lang="da-DK" sz="1200">
                          <a:effectLst/>
                        </a:rPr>
                        <a:t>Salg boldautomat, udlejning mm.</a:t>
                      </a:r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da-DK" sz="1200">
                          <a:effectLst/>
                        </a:rPr>
                        <a:t>            27.903</a:t>
                      </a:r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da-DK" sz="1200">
                          <a:effectLst/>
                        </a:rPr>
                        <a:t>            23.500</a:t>
                      </a:r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fontAlgn="b"/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70765136"/>
                  </a:ext>
                </a:extLst>
              </a:tr>
              <a:tr h="17256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da-DK" sz="1200">
                          <a:effectLst/>
                        </a:rPr>
                        <a:t>Shoppen</a:t>
                      </a:r>
                      <a:endParaRPr lang="da-DK" sz="1200">
                        <a:effectLst/>
                        <a:latin typeface="Calibri"/>
                      </a:endParaRPr>
                    </a:p>
                  </a:txBody>
                  <a:tcPr marL="9524" marR="9524" marT="9524" marB="0" anchor="b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da-DK" sz="1200">
                          <a:effectLst/>
                        </a:rPr>
                        <a:t>            47.957</a:t>
                      </a:r>
                      <a:endParaRPr lang="da-DK" sz="1200">
                        <a:effectLst/>
                        <a:latin typeface="Calibri"/>
                      </a:endParaRPr>
                    </a:p>
                  </a:txBody>
                  <a:tcPr marL="9524" marR="9524" marT="9524" marB="0" anchor="b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da-DK" sz="1200">
                          <a:effectLst/>
                        </a:rPr>
                        <a:t>            50.000</a:t>
                      </a:r>
                      <a:endParaRPr lang="da-DK" sz="1200">
                        <a:effectLst/>
                        <a:latin typeface="Calibri"/>
                      </a:endParaRPr>
                    </a:p>
                  </a:txBody>
                  <a:tcPr marL="9524" marR="9524" marT="9524" marB="0" anchor="b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da-DK" sz="1200">
                        <a:effectLst/>
                        <a:latin typeface="Calibri"/>
                      </a:endParaRPr>
                    </a:p>
                  </a:txBody>
                  <a:tcPr marL="9524" marR="9524" marT="9524" marB="0" anchor="b"/>
                </a:tc>
                <a:extLst>
                  <a:ext uri="{0D108BD9-81ED-4DB2-BD59-A6C34878D82A}">
                    <a16:rowId xmlns:a16="http://schemas.microsoft.com/office/drawing/2014/main" val="3325753845"/>
                  </a:ext>
                </a:extLst>
              </a:tr>
              <a:tr h="172568">
                <a:tc>
                  <a:txBody>
                    <a:bodyPr/>
                    <a:lstStyle/>
                    <a:p>
                      <a:pPr fontAlgn="b"/>
                      <a:r>
                        <a:rPr lang="da-DK" sz="1200">
                          <a:effectLst/>
                        </a:rPr>
                        <a:t>Sponsorater, netto</a:t>
                      </a:r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da-DK" sz="1200">
                          <a:effectLst/>
                        </a:rPr>
                        <a:t>          487.525</a:t>
                      </a:r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da-DK" sz="1200">
                          <a:effectLst/>
                        </a:rPr>
                        <a:t>          475.000</a:t>
                      </a:r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fontAlgn="b"/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40549834"/>
                  </a:ext>
                </a:extLst>
              </a:tr>
              <a:tr h="196645">
                <a:tc>
                  <a:txBody>
                    <a:bodyPr/>
                    <a:lstStyle/>
                    <a:p>
                      <a:pPr fontAlgn="b"/>
                      <a:r>
                        <a:rPr lang="da-DK" sz="1200">
                          <a:effectLst/>
                        </a:rPr>
                        <a:t>Klubhusdrift - cafesalg</a:t>
                      </a:r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da-DK" sz="1200">
                          <a:effectLst/>
                        </a:rPr>
                        <a:t>-           24.728</a:t>
                      </a:r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da-DK" sz="1200">
                          <a:effectLst/>
                        </a:rPr>
                        <a:t>-           71.000</a:t>
                      </a:r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da-DK" sz="1200">
                          <a:effectLst/>
                        </a:rPr>
                        <a:t>* ingen medregnede lønninger</a:t>
                      </a:r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77945758"/>
                  </a:ext>
                </a:extLst>
              </a:tr>
              <a:tr h="196645">
                <a:tc>
                  <a:txBody>
                    <a:bodyPr/>
                    <a:lstStyle/>
                    <a:p>
                      <a:pPr fontAlgn="b"/>
                      <a:r>
                        <a:rPr lang="da-DK" sz="1200">
                          <a:effectLst/>
                        </a:rPr>
                        <a:t>Andre driftsindtægter</a:t>
                      </a:r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da-DK" sz="1200">
                          <a:effectLst/>
                        </a:rPr>
                        <a:t>            67.244</a:t>
                      </a:r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fontAlgn="b"/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da-DK" sz="1200">
                          <a:effectLst/>
                        </a:rPr>
                        <a:t>* dagpenge, foreningspulje og "giv en gave"</a:t>
                      </a:r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01312786"/>
                  </a:ext>
                </a:extLst>
              </a:tr>
              <a:tr h="172568">
                <a:tc>
                  <a:txBody>
                    <a:bodyPr/>
                    <a:lstStyle/>
                    <a:p>
                      <a:pPr fontAlgn="b"/>
                      <a:r>
                        <a:rPr lang="da-DK" sz="1200" b="1">
                          <a:effectLst/>
                        </a:rPr>
                        <a:t>Omsætning i alt.</a:t>
                      </a:r>
                      <a:endParaRPr lang="da-DK" sz="1200" b="1"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da-DK" sz="1200" b="1">
                          <a:effectLst/>
                        </a:rPr>
                        <a:t>       5.812.367</a:t>
                      </a:r>
                      <a:endParaRPr lang="da-DK" sz="1200" b="1"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da-DK" sz="1200" b="1">
                          <a:effectLst/>
                        </a:rPr>
                        <a:t>       6.182.500</a:t>
                      </a:r>
                      <a:endParaRPr lang="da-DK" sz="1200" b="1"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fontAlgn="b"/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11453051"/>
                  </a:ext>
                </a:extLst>
              </a:tr>
              <a:tr h="172568">
                <a:tc>
                  <a:txBody>
                    <a:bodyPr/>
                    <a:lstStyle/>
                    <a:p>
                      <a:pPr fontAlgn="b"/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fontAlgn="b"/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fontAlgn="b"/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fontAlgn="b"/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79027159"/>
                  </a:ext>
                </a:extLst>
              </a:tr>
              <a:tr h="172568">
                <a:tc>
                  <a:txBody>
                    <a:bodyPr/>
                    <a:lstStyle/>
                    <a:p>
                      <a:pPr fontAlgn="b"/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fontAlgn="b"/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fontAlgn="b"/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fontAlgn="b"/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71659292"/>
                  </a:ext>
                </a:extLst>
              </a:tr>
              <a:tr h="172568">
                <a:tc>
                  <a:txBody>
                    <a:bodyPr/>
                    <a:lstStyle/>
                    <a:p>
                      <a:pPr fontAlgn="b"/>
                      <a:r>
                        <a:rPr lang="da-DK" sz="1200">
                          <a:effectLst/>
                        </a:rPr>
                        <a:t>Medlemsudgifter</a:t>
                      </a:r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da-DK" sz="1200">
                          <a:effectLst/>
                        </a:rPr>
                        <a:t>          223.826</a:t>
                      </a:r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da-DK" sz="1200">
                          <a:effectLst/>
                        </a:rPr>
                        <a:t>          305.000</a:t>
                      </a:r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fontAlgn="b"/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0547656"/>
                  </a:ext>
                </a:extLst>
              </a:tr>
              <a:tr h="172568">
                <a:tc>
                  <a:txBody>
                    <a:bodyPr/>
                    <a:lstStyle/>
                    <a:p>
                      <a:pPr fontAlgn="b"/>
                      <a:r>
                        <a:rPr lang="da-DK" sz="1200">
                          <a:effectLst/>
                        </a:rPr>
                        <a:t>Banedrift</a:t>
                      </a:r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da-DK" sz="1200">
                          <a:effectLst/>
                        </a:rPr>
                        <a:t>       1.234.779</a:t>
                      </a:r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da-DK" sz="1200">
                          <a:effectLst/>
                        </a:rPr>
                        <a:t>       1.315.000</a:t>
                      </a:r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fontAlgn="b"/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6197202"/>
                  </a:ext>
                </a:extLst>
              </a:tr>
              <a:tr h="334350">
                <a:tc>
                  <a:txBody>
                    <a:bodyPr/>
                    <a:lstStyle/>
                    <a:p>
                      <a:pPr fontAlgn="b"/>
                      <a:r>
                        <a:rPr lang="da-DK" sz="1200">
                          <a:effectLst/>
                        </a:rPr>
                        <a:t>Maskiner</a:t>
                      </a:r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da-DK" sz="1200">
                          <a:effectLst/>
                        </a:rPr>
                        <a:t>       1.069.223</a:t>
                      </a:r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da-DK" sz="1200">
                          <a:effectLst/>
                        </a:rPr>
                        <a:t>          950.000</a:t>
                      </a:r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da-DK" sz="1200">
                          <a:effectLst/>
                        </a:rPr>
                        <a:t>*13 måneders leasing</a:t>
                      </a:r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60091853"/>
                  </a:ext>
                </a:extLst>
              </a:tr>
              <a:tr h="334350">
                <a:tc>
                  <a:txBody>
                    <a:bodyPr/>
                    <a:lstStyle/>
                    <a:p>
                      <a:pPr fontAlgn="b"/>
                      <a:r>
                        <a:rPr lang="da-DK" sz="1200">
                          <a:effectLst/>
                        </a:rPr>
                        <a:t>Lønninger mv.</a:t>
                      </a:r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da-DK" sz="1200">
                          <a:effectLst/>
                        </a:rPr>
                        <a:t>       3.147.179</a:t>
                      </a:r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da-DK" sz="1200">
                          <a:effectLst/>
                        </a:rPr>
                        <a:t>       2.695.000</a:t>
                      </a:r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da-DK" sz="1200">
                          <a:effectLst/>
                        </a:rPr>
                        <a:t>*</a:t>
                      </a:r>
                      <a:r>
                        <a:rPr lang="da-DK" sz="1200" err="1">
                          <a:effectLst/>
                        </a:rPr>
                        <a:t>mgl</a:t>
                      </a:r>
                      <a:r>
                        <a:rPr lang="da-DK" sz="1200">
                          <a:effectLst/>
                        </a:rPr>
                        <a:t>. 115.468 fra 2021</a:t>
                      </a:r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09319412"/>
                  </a:ext>
                </a:extLst>
              </a:tr>
              <a:tr h="334350">
                <a:tc>
                  <a:txBody>
                    <a:bodyPr/>
                    <a:lstStyle/>
                    <a:p>
                      <a:pPr fontAlgn="b"/>
                      <a:r>
                        <a:rPr lang="da-DK" sz="1200">
                          <a:effectLst/>
                        </a:rPr>
                        <a:t>Markedsføringsudgifter</a:t>
                      </a:r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da-DK" sz="1200">
                          <a:effectLst/>
                        </a:rPr>
                        <a:t>          127.453</a:t>
                      </a:r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da-DK" sz="1200">
                          <a:effectLst/>
                        </a:rPr>
                        <a:t>            55.000</a:t>
                      </a:r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da-DK" sz="1200">
                          <a:effectLst/>
                        </a:rPr>
                        <a:t>*38.611, tab på debitorer</a:t>
                      </a:r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16722396"/>
                  </a:ext>
                </a:extLst>
              </a:tr>
              <a:tr h="172568">
                <a:tc>
                  <a:txBody>
                    <a:bodyPr/>
                    <a:lstStyle/>
                    <a:p>
                      <a:pPr fontAlgn="b"/>
                      <a:r>
                        <a:rPr lang="da-DK" sz="1200">
                          <a:effectLst/>
                        </a:rPr>
                        <a:t>Buggyer, netto</a:t>
                      </a:r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da-DK" sz="1200">
                          <a:effectLst/>
                        </a:rPr>
                        <a:t>-         106.436</a:t>
                      </a:r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da-DK" sz="1200">
                          <a:effectLst/>
                        </a:rPr>
                        <a:t>-           80.000</a:t>
                      </a:r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fontAlgn="b"/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51270931"/>
                  </a:ext>
                </a:extLst>
              </a:tr>
              <a:tr h="334350">
                <a:tc>
                  <a:txBody>
                    <a:bodyPr/>
                    <a:lstStyle/>
                    <a:p>
                      <a:pPr fontAlgn="b"/>
                      <a:r>
                        <a:rPr lang="da-DK" sz="1200">
                          <a:effectLst/>
                        </a:rPr>
                        <a:t>Lokaleomkostninger</a:t>
                      </a:r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da-DK" sz="1200">
                          <a:effectLst/>
                        </a:rPr>
                        <a:t>          485.601</a:t>
                      </a:r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da-DK" sz="1200">
                          <a:effectLst/>
                        </a:rPr>
                        <a:t>          221.000</a:t>
                      </a:r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da-DK" sz="1200">
                          <a:effectLst/>
                        </a:rPr>
                        <a:t>*13 måneder i 2022</a:t>
                      </a:r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51837675"/>
                  </a:ext>
                </a:extLst>
              </a:tr>
              <a:tr h="172568">
                <a:tc>
                  <a:txBody>
                    <a:bodyPr/>
                    <a:lstStyle/>
                    <a:p>
                      <a:pPr fontAlgn="b"/>
                      <a:r>
                        <a:rPr lang="da-DK" sz="1200">
                          <a:effectLst/>
                        </a:rPr>
                        <a:t>Administrationsomkostninger</a:t>
                      </a:r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da-DK" sz="1200">
                          <a:effectLst/>
                        </a:rPr>
                        <a:t>          489.868</a:t>
                      </a:r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da-DK" sz="1200">
                          <a:effectLst/>
                        </a:rPr>
                        <a:t>          252.000</a:t>
                      </a:r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fontAlgn="b"/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67627277"/>
                  </a:ext>
                </a:extLst>
              </a:tr>
              <a:tr h="172568">
                <a:tc>
                  <a:txBody>
                    <a:bodyPr/>
                    <a:lstStyle/>
                    <a:p>
                      <a:pPr fontAlgn="b"/>
                      <a:r>
                        <a:rPr lang="da-DK" sz="1200" b="1">
                          <a:effectLst/>
                        </a:rPr>
                        <a:t>Udgifter i alt</a:t>
                      </a:r>
                      <a:endParaRPr lang="da-DK" sz="1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da-DK" sz="1200" b="1">
                          <a:effectLst/>
                        </a:rPr>
                        <a:t>       6.671.493</a:t>
                      </a:r>
                      <a:endParaRPr lang="da-DK" sz="1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da-DK" sz="1200" b="1">
                          <a:effectLst/>
                        </a:rPr>
                        <a:t>       5.713.000</a:t>
                      </a:r>
                      <a:endParaRPr lang="da-DK" sz="1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fontAlgn="b"/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89775696"/>
                  </a:ext>
                </a:extLst>
              </a:tr>
              <a:tr h="172568">
                <a:tc>
                  <a:txBody>
                    <a:bodyPr/>
                    <a:lstStyle/>
                    <a:p>
                      <a:pPr fontAlgn="b"/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fontAlgn="b"/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fontAlgn="b"/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fontAlgn="b"/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82500527"/>
                  </a:ext>
                </a:extLst>
              </a:tr>
              <a:tr h="196645">
                <a:tc>
                  <a:txBody>
                    <a:bodyPr/>
                    <a:lstStyle/>
                    <a:p>
                      <a:pPr fontAlgn="b"/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fontAlgn="b"/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fontAlgn="b"/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fontAlgn="b"/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03608572"/>
                  </a:ext>
                </a:extLst>
              </a:tr>
              <a:tr h="196645">
                <a:tc>
                  <a:txBody>
                    <a:bodyPr/>
                    <a:lstStyle/>
                    <a:p>
                      <a:pPr fontAlgn="b"/>
                      <a:r>
                        <a:rPr lang="da-DK" sz="1200">
                          <a:effectLst/>
                        </a:rPr>
                        <a:t>Resultat før afskrivninger og rente</a:t>
                      </a:r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da-DK" sz="1200">
                          <a:effectLst/>
                        </a:rPr>
                        <a:t>-         859.126</a:t>
                      </a:r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da-DK" sz="1200">
                          <a:effectLst/>
                        </a:rPr>
                        <a:t>          469.500</a:t>
                      </a:r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fontAlgn="b"/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0844478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5"/>
          <p:cNvSpPr txBox="1">
            <a:spLocks noGrp="1"/>
          </p:cNvSpPr>
          <p:nvPr>
            <p:ph type="title"/>
          </p:nvPr>
        </p:nvSpPr>
        <p:spPr>
          <a:xfrm>
            <a:off x="838200" y="86713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algn="ctr">
              <a:buSzPts val="4400"/>
            </a:pPr>
            <a:r>
              <a:rPr lang="da-DK">
                <a:latin typeface="Cambria"/>
                <a:ea typeface="Cambria"/>
                <a:cs typeface="Cambria"/>
                <a:sym typeface="Cambria"/>
              </a:rPr>
              <a:t>Forslag til en vedtægtsændring, for et budget 2023 i balance</a:t>
            </a:r>
            <a:endParaRPr/>
          </a:p>
        </p:txBody>
      </p:sp>
      <p:pic>
        <p:nvPicPr>
          <p:cNvPr id="116" name="Google Shape;116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45202" y="208676"/>
            <a:ext cx="1101596" cy="732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24187" y="2304219"/>
            <a:ext cx="6143625" cy="3457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5"/>
          <p:cNvSpPr txBox="1">
            <a:spLocks noGrp="1"/>
          </p:cNvSpPr>
          <p:nvPr>
            <p:ph type="title"/>
          </p:nvPr>
        </p:nvSpPr>
        <p:spPr>
          <a:xfrm>
            <a:off x="838200" y="86713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algn="ctr">
              <a:buSzPts val="4400"/>
            </a:pPr>
            <a:r>
              <a:rPr lang="da-DK">
                <a:latin typeface="Cambria"/>
                <a:ea typeface="Cambria"/>
                <a:cs typeface="Cambria"/>
                <a:sym typeface="Cambria"/>
              </a:rPr>
              <a:t>Forslag til en vedtægtsændring</a:t>
            </a:r>
            <a:endParaRPr lang="da-DK">
              <a:latin typeface="Cambria"/>
              <a:ea typeface="Cambria"/>
            </a:endParaRPr>
          </a:p>
        </p:txBody>
      </p:sp>
      <p:pic>
        <p:nvPicPr>
          <p:cNvPr id="116" name="Google Shape;116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45202" y="208676"/>
            <a:ext cx="1101596" cy="73234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BBDC75D3-450A-1A23-0225-CDFC27F9D9E2}"/>
              </a:ext>
            </a:extLst>
          </p:cNvPr>
          <p:cNvSpPr txBox="1"/>
          <p:nvPr/>
        </p:nvSpPr>
        <p:spPr>
          <a:xfrm>
            <a:off x="2278626" y="1983659"/>
            <a:ext cx="7573296" cy="320087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a-DK" sz="1200" b="1">
                <a:cs typeface="Segoe UI"/>
              </a:rPr>
              <a:t>§6 Kontingent.</a:t>
            </a:r>
            <a:r>
              <a:rPr lang="da-DK" sz="1200">
                <a:latin typeface="WordVisiCarriageReturn_MSFontService"/>
              </a:rPr>
              <a:t> </a:t>
            </a:r>
            <a:br>
              <a:rPr lang="da-DK" sz="1200">
                <a:latin typeface="WordVisiCarriageReturn_MSFontService"/>
              </a:rPr>
            </a:br>
            <a:r>
              <a:rPr lang="da-DK" sz="1200">
                <a:cs typeface="Segoe UI"/>
              </a:rPr>
              <a:t>Medmindre andet varsles af bestyrelsen pr. mail og ved opslag i klubhuset senest den 15.11 reguleres kontingent for nedenstående medlemskategorier én gang årligt, hver den 01.01, med den procentvisestigning i det af Danmarks Statistik beregnede nettoprisindeks (juli 2000 =100), dog minimum 1 % og maksimum 3 %.</a:t>
            </a:r>
            <a:r>
              <a:rPr lang="da-DK" sz="1200"/>
              <a:t> </a:t>
            </a:r>
          </a:p>
          <a:p>
            <a:r>
              <a:rPr lang="da-DK" sz="1100">
                <a:latin typeface="WordVisiCarriageReturn_MSFontService"/>
              </a:rPr>
              <a:t> </a:t>
            </a:r>
            <a:br>
              <a:rPr lang="da-DK" sz="1100">
                <a:latin typeface="WordVisiCarriageReturn_MSFontService"/>
              </a:rPr>
            </a:br>
            <a:r>
              <a:rPr lang="da-DK" sz="1200">
                <a:cs typeface="Segoe UI"/>
              </a:rPr>
              <a:t>Regulering foretages med den procentvise stigning i nettoprisindekset fra november det ene år til november det næste år. Medmindre andet varsles af bestyrelsen reguleres kontingent for 2021 således den 01.01.2021 med den procentvise stigning i nettoprisindekset fra november 2019 til november 2020, dog minimum 1 % og maksimum 3 %, osv.</a:t>
            </a:r>
            <a:r>
              <a:rPr lang="da-DK" sz="1200"/>
              <a:t> </a:t>
            </a:r>
          </a:p>
          <a:p>
            <a:r>
              <a:rPr lang="da-DK" sz="1200">
                <a:solidFill>
                  <a:srgbClr val="FF0000"/>
                </a:solidFill>
                <a:cs typeface="Segoe UI"/>
              </a:rPr>
              <a:t>I fald Bestyrelsen varsler kontingentstigninger for det følgende år efter den 15.11, rykkes udmeldingsfristen i § 5 tilsvarende, således der kan ske udmelding i 14 dage efter varsling af kontingentstigninger er foretaget skriftligt til alle medlemmerne.</a:t>
            </a:r>
            <a:r>
              <a:rPr lang="da-DK" sz="1200">
                <a:solidFill>
                  <a:srgbClr val="FF0000"/>
                </a:solidFill>
              </a:rPr>
              <a:t> </a:t>
            </a:r>
          </a:p>
          <a:p>
            <a:r>
              <a:rPr lang="da-DK" sz="1100">
                <a:latin typeface="WordVisiCarriageReturn_MSFontService"/>
              </a:rPr>
              <a:t> </a:t>
            </a:r>
            <a:br>
              <a:rPr lang="da-DK" sz="1100">
                <a:latin typeface="WordVisiCarriageReturn_MSFontService"/>
              </a:rPr>
            </a:br>
            <a:r>
              <a:rPr lang="da-DK" sz="1200">
                <a:cs typeface="Segoe UI"/>
              </a:rPr>
              <a:t>Såfremt bestyrelsen varsler anden regulering af kontingent, end den procentvise stigning i nettoprisindekset, træffer generalforsamlingen beslutning om kontingent for det igangværende år på den ordinære generalforsamling, idet generalforsamlingen dog ikke kan beslutte et kontingent, som er større end det bestyrelsen har varslet.</a:t>
            </a:r>
            <a:r>
              <a:rPr lang="da-DK" sz="120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0212537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5"/>
          <p:cNvSpPr txBox="1">
            <a:spLocks noGrp="1"/>
          </p:cNvSpPr>
          <p:nvPr>
            <p:ph type="title"/>
          </p:nvPr>
        </p:nvSpPr>
        <p:spPr>
          <a:xfrm>
            <a:off x="838200" y="86713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algn="ctr">
              <a:buSzPts val="4400"/>
            </a:pPr>
            <a:r>
              <a:rPr lang="da-DK">
                <a:latin typeface="Cambria"/>
                <a:ea typeface="Cambria"/>
                <a:cs typeface="Cambria"/>
                <a:sym typeface="Cambria"/>
              </a:rPr>
              <a:t>Budget 2023 – et budget i balance</a:t>
            </a:r>
            <a:endParaRPr/>
          </a:p>
        </p:txBody>
      </p:sp>
      <p:pic>
        <p:nvPicPr>
          <p:cNvPr id="116" name="Google Shape;116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45202" y="208676"/>
            <a:ext cx="1101596" cy="73234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330F8BB7-5D25-2B86-3998-608A471577C7}"/>
              </a:ext>
            </a:extLst>
          </p:cNvPr>
          <p:cNvSpPr txBox="1"/>
          <p:nvPr/>
        </p:nvSpPr>
        <p:spPr>
          <a:xfrm>
            <a:off x="2069691" y="2327788"/>
            <a:ext cx="8642553" cy="25545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a-DK" sz="2000" b="1">
                <a:cs typeface="Segoe UI"/>
              </a:rPr>
              <a:t>Vi har brug for en ekstraordinær kontingentstigning i 2023, for en ekstra indtægt på 180.000, til at udligne vores negative egenkapital.</a:t>
            </a:r>
          </a:p>
          <a:p>
            <a:endParaRPr lang="da-DK" sz="2000" b="1">
              <a:cs typeface="Segoe UI"/>
            </a:endParaRPr>
          </a:p>
          <a:p>
            <a:r>
              <a:rPr lang="da-DK" sz="2000" b="1">
                <a:cs typeface="Segoe UI"/>
              </a:rPr>
              <a:t>150 kr. for sandkassemedlemmer, passive medlemmer og prøvemedlemmer</a:t>
            </a:r>
          </a:p>
          <a:p>
            <a:endParaRPr lang="da-DK" sz="2000" b="1">
              <a:cs typeface="Segoe UI"/>
            </a:endParaRPr>
          </a:p>
          <a:p>
            <a:r>
              <a:rPr lang="da-DK" sz="2000" b="1">
                <a:cs typeface="Segoe UI"/>
              </a:rPr>
              <a:t>300 kr. For fuldtidsmedlemmer, long distancemedlemmer, </a:t>
            </a:r>
            <a:r>
              <a:rPr lang="da-DK" sz="2000" b="1" err="1">
                <a:cs typeface="Segoe UI"/>
              </a:rPr>
              <a:t>fleksmedlemmer</a:t>
            </a:r>
          </a:p>
        </p:txBody>
      </p:sp>
    </p:spTree>
    <p:extLst>
      <p:ext uri="{BB962C8B-B14F-4D97-AF65-F5344CB8AC3E}">
        <p14:creationId xmlns:p14="http://schemas.microsoft.com/office/powerpoint/2010/main" val="38913135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5"/>
          <p:cNvSpPr txBox="1">
            <a:spLocks noGrp="1"/>
          </p:cNvSpPr>
          <p:nvPr>
            <p:ph type="title"/>
          </p:nvPr>
        </p:nvSpPr>
        <p:spPr>
          <a:xfrm>
            <a:off x="838200" y="86713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algn="ctr">
              <a:buSzPts val="4400"/>
            </a:pPr>
            <a:r>
              <a:rPr lang="da-DK">
                <a:latin typeface="Cambria"/>
                <a:ea typeface="Cambria"/>
                <a:cs typeface="Cambria"/>
                <a:sym typeface="Cambria"/>
              </a:rPr>
              <a:t>Budget 2023 – et budget i balance</a:t>
            </a:r>
            <a:endParaRPr/>
          </a:p>
        </p:txBody>
      </p:sp>
      <p:pic>
        <p:nvPicPr>
          <p:cNvPr id="116" name="Google Shape;116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45202" y="208676"/>
            <a:ext cx="1101596" cy="73234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2FEB61E3-C758-4C8C-130C-14BF0DC922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5325739"/>
              </p:ext>
            </p:extLst>
          </p:nvPr>
        </p:nvGraphicFramePr>
        <p:xfrm>
          <a:off x="2064774" y="2531805"/>
          <a:ext cx="8039100" cy="3146731"/>
        </p:xfrm>
        <a:graphic>
          <a:graphicData uri="http://schemas.openxmlformats.org/drawingml/2006/table">
            <a:tbl>
              <a:tblPr firstRow="1" bandRow="1">
                <a:tableStyleId>{1A29972B-6DD6-42C2-8F32-F6CBA456E91A}</a:tableStyleId>
              </a:tblPr>
              <a:tblGrid>
                <a:gridCol w="2578100">
                  <a:extLst>
                    <a:ext uri="{9D8B030D-6E8A-4147-A177-3AD203B41FA5}">
                      <a16:colId xmlns:a16="http://schemas.microsoft.com/office/drawing/2014/main" val="1253084791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832515601"/>
                    </a:ext>
                  </a:extLst>
                </a:gridCol>
                <a:gridCol w="2819400">
                  <a:extLst>
                    <a:ext uri="{9D8B030D-6E8A-4147-A177-3AD203B41FA5}">
                      <a16:colId xmlns:a16="http://schemas.microsoft.com/office/drawing/2014/main" val="1460902532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1895903976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3663540570"/>
                    </a:ext>
                  </a:extLst>
                </a:gridCol>
              </a:tblGrid>
              <a:tr h="184354">
                <a:tc>
                  <a:txBody>
                    <a:bodyPr/>
                    <a:lstStyle/>
                    <a:p>
                      <a:pPr fontAlgn="b"/>
                      <a:r>
                        <a:rPr lang="da-DK" sz="1200">
                          <a:effectLst/>
                        </a:rPr>
                        <a:t>Budget 2023</a:t>
                      </a:r>
                      <a:endParaRPr lang="da-DK" sz="1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fontAlgn="b"/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fontAlgn="b"/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fontAlgn="b"/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fontAlgn="b"/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748473508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fontAlgn="b"/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fontAlgn="b"/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fontAlgn="b"/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fontAlgn="b"/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fontAlgn="b"/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3582517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fontAlgn="b"/>
                      <a:r>
                        <a:rPr lang="da-DK" sz="1200">
                          <a:effectLst/>
                        </a:rPr>
                        <a:t>Kontingenter</a:t>
                      </a:r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da-DK" sz="1200">
                          <a:effectLst/>
                        </a:rPr>
                        <a:t>       4.112.032</a:t>
                      </a:r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fontAlgn="b"/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fontAlgn="b"/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fontAlgn="b"/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55772888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fontAlgn="b"/>
                      <a:r>
                        <a:rPr lang="da-DK" sz="1200">
                          <a:effectLst/>
                        </a:rPr>
                        <a:t>Udlejning </a:t>
                      </a:r>
                      <a:r>
                        <a:rPr lang="da-DK" sz="1200" err="1">
                          <a:effectLst/>
                        </a:rPr>
                        <a:t>bagskabe</a:t>
                      </a:r>
                      <a:endParaRPr lang="da-DK" sz="1200" err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da-DK" sz="1200">
                          <a:effectLst/>
                        </a:rPr>
                        <a:t>          100.000</a:t>
                      </a:r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fontAlgn="b"/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fontAlgn="b"/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fontAlgn="b"/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916961546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fontAlgn="b"/>
                      <a:r>
                        <a:rPr lang="da-DK" sz="1200">
                          <a:effectLst/>
                        </a:rPr>
                        <a:t>Buggyudlejning</a:t>
                      </a:r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da-DK" sz="1200">
                          <a:effectLst/>
                        </a:rPr>
                        <a:t>          120.000</a:t>
                      </a:r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fontAlgn="b"/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fontAlgn="b"/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fontAlgn="b"/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7497395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fontAlgn="b"/>
                      <a:r>
                        <a:rPr lang="da-DK" sz="1200">
                          <a:effectLst/>
                        </a:rPr>
                        <a:t>Turnerings- og aktivitetsudvalg</a:t>
                      </a:r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da-DK" sz="1200">
                          <a:effectLst/>
                        </a:rPr>
                        <a:t>          125.000</a:t>
                      </a:r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da-DK" sz="1200">
                          <a:effectLst/>
                        </a:rPr>
                        <a:t>Medlemsudgifter</a:t>
                      </a:r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da-DK" sz="1200">
                          <a:effectLst/>
                        </a:rPr>
                        <a:t>      384.500</a:t>
                      </a:r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fontAlgn="b"/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20312727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fontAlgn="b"/>
                      <a:r>
                        <a:rPr lang="da-DK" sz="1200">
                          <a:effectLst/>
                        </a:rPr>
                        <a:t>Offentlige tilskud</a:t>
                      </a:r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da-DK" sz="1200">
                          <a:effectLst/>
                        </a:rPr>
                        <a:t>          140.000</a:t>
                      </a:r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da-DK" sz="1200">
                          <a:effectLst/>
                        </a:rPr>
                        <a:t>Sponsorudgifter</a:t>
                      </a:r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da-DK" sz="1200">
                          <a:effectLst/>
                        </a:rPr>
                        <a:t>        30.000</a:t>
                      </a:r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fontAlgn="b"/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63357527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fontAlgn="b"/>
                      <a:r>
                        <a:rPr lang="da-DK" sz="1200">
                          <a:effectLst/>
                        </a:rPr>
                        <a:t>Greenfee</a:t>
                      </a:r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da-DK" sz="1200">
                          <a:effectLst/>
                        </a:rPr>
                        <a:t>          800.000</a:t>
                      </a:r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da-DK" sz="1200">
                          <a:effectLst/>
                        </a:rPr>
                        <a:t>Banedrift</a:t>
                      </a:r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da-DK" sz="1200">
                          <a:effectLst/>
                        </a:rPr>
                        <a:t>   1.527.750</a:t>
                      </a:r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fontAlgn="b"/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76485276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fontAlgn="b"/>
                      <a:r>
                        <a:rPr lang="da-DK" sz="1200">
                          <a:effectLst/>
                        </a:rPr>
                        <a:t>Undervisning</a:t>
                      </a:r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da-DK" sz="1200">
                          <a:effectLst/>
                        </a:rPr>
                        <a:t>          468.500</a:t>
                      </a:r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da-DK" sz="1200">
                          <a:effectLst/>
                        </a:rPr>
                        <a:t>Maskiner</a:t>
                      </a:r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da-DK" sz="1200">
                          <a:effectLst/>
                        </a:rPr>
                        <a:t>   1.055.000</a:t>
                      </a:r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fontAlgn="b"/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38301045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fontAlgn="b"/>
                      <a:r>
                        <a:rPr lang="da-DK" sz="1200">
                          <a:effectLst/>
                        </a:rPr>
                        <a:t>Salg boldautomat, buggyer mv.</a:t>
                      </a:r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da-DK" sz="1200">
                          <a:effectLst/>
                        </a:rPr>
                        <a:t>            30.500</a:t>
                      </a:r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da-DK" sz="1200">
                          <a:effectLst/>
                        </a:rPr>
                        <a:t>Lønninger mv.</a:t>
                      </a:r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da-DK" sz="1200">
                          <a:effectLst/>
                        </a:rPr>
                        <a:t>   2.665.623</a:t>
                      </a:r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fontAlgn="b"/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1191811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fontAlgn="b"/>
                      <a:r>
                        <a:rPr lang="da-DK" sz="1200">
                          <a:effectLst/>
                        </a:rPr>
                        <a:t>Shoppen</a:t>
                      </a:r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da-DK" sz="1200">
                          <a:effectLst/>
                        </a:rPr>
                        <a:t>            75.000</a:t>
                      </a:r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da-DK" sz="1200">
                          <a:effectLst/>
                        </a:rPr>
                        <a:t>Markedsføringsudgifter</a:t>
                      </a:r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da-DK" sz="1200">
                          <a:effectLst/>
                        </a:rPr>
                        <a:t>        81.000</a:t>
                      </a:r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fontAlgn="b"/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9923132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fontAlgn="b"/>
                      <a:r>
                        <a:rPr lang="da-DK" sz="1200">
                          <a:effectLst/>
                        </a:rPr>
                        <a:t>Sponsorater mv.</a:t>
                      </a:r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da-DK" sz="1200">
                          <a:effectLst/>
                        </a:rPr>
                        <a:t>          610.000</a:t>
                      </a:r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da-DK" sz="1200">
                          <a:effectLst/>
                        </a:rPr>
                        <a:t>Lokaleomkostninger</a:t>
                      </a:r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da-DK" sz="1200">
                          <a:effectLst/>
                        </a:rPr>
                        <a:t>      394.000</a:t>
                      </a:r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fontAlgn="b"/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9610312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fontAlgn="b"/>
                      <a:r>
                        <a:rPr lang="da-DK" sz="1200">
                          <a:effectLst/>
                        </a:rPr>
                        <a:t>Forbrug cafe</a:t>
                      </a:r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da-DK" sz="1200">
                          <a:effectLst/>
                        </a:rPr>
                        <a:t>            74.550</a:t>
                      </a:r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da-DK" sz="1200">
                          <a:effectLst/>
                        </a:rPr>
                        <a:t>Administrationsomkostninger</a:t>
                      </a:r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da-DK" sz="1200">
                          <a:effectLst/>
                        </a:rPr>
                        <a:t>      380.600</a:t>
                      </a:r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fontAlgn="b"/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933280584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fontAlgn="b"/>
                      <a:r>
                        <a:rPr lang="da-DK" sz="1200">
                          <a:effectLst/>
                        </a:rPr>
                        <a:t>Momstilsvar</a:t>
                      </a:r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da-DK" sz="1200">
                          <a:effectLst/>
                        </a:rPr>
                        <a:t>            70.000</a:t>
                      </a:r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da-DK" sz="1200">
                          <a:effectLst/>
                        </a:rPr>
                        <a:t>omkostninger Buggy</a:t>
                      </a:r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da-DK" sz="1200">
                          <a:effectLst/>
                        </a:rPr>
                        <a:t>      101.500</a:t>
                      </a:r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fontAlgn="b"/>
                      <a:endParaRPr lang="da-DK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860728409"/>
                  </a:ext>
                </a:extLst>
              </a:tr>
              <a:tr h="282677">
                <a:tc>
                  <a:txBody>
                    <a:bodyPr/>
                    <a:lstStyle/>
                    <a:p>
                      <a:pPr fontAlgn="b"/>
                      <a:r>
                        <a:rPr lang="da-DK" sz="1200" b="1">
                          <a:effectLst/>
                        </a:rPr>
                        <a:t>Nettoomsætning</a:t>
                      </a:r>
                      <a:endParaRPr lang="da-DK" sz="1200" b="1"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da-DK" sz="1200" b="1">
                          <a:effectLst/>
                        </a:rPr>
                        <a:t>       6.725.582</a:t>
                      </a:r>
                      <a:endParaRPr lang="da-DK" sz="1200" b="1"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da-DK" sz="1200" b="1">
                          <a:effectLst/>
                        </a:rPr>
                        <a:t>Udgifter I alt</a:t>
                      </a:r>
                      <a:endParaRPr lang="da-DK" sz="1200" b="1"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da-DK" sz="1200" b="1">
                          <a:effectLst/>
                        </a:rPr>
                        <a:t>   6.619.973</a:t>
                      </a:r>
                      <a:endParaRPr lang="da-DK" sz="1200" b="1"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da-DK" sz="1200" b="1">
                          <a:effectLst/>
                        </a:rPr>
                        <a:t>      105.609</a:t>
                      </a:r>
                      <a:endParaRPr lang="da-DK" sz="1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2769872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79792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6"/>
          <p:cNvSpPr txBox="1">
            <a:spLocks noGrp="1"/>
          </p:cNvSpPr>
          <p:nvPr>
            <p:ph type="title"/>
          </p:nvPr>
        </p:nvSpPr>
        <p:spPr>
          <a:xfrm>
            <a:off x="838200" y="86713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mbria"/>
              <a:buNone/>
            </a:pPr>
            <a:r>
              <a:rPr lang="da-DK">
                <a:latin typeface="Cambria"/>
                <a:ea typeface="Cambria"/>
                <a:cs typeface="Cambria"/>
                <a:sym typeface="Cambria"/>
              </a:rPr>
              <a:t>Indkomne forslag</a:t>
            </a:r>
            <a:endParaRPr/>
          </a:p>
        </p:txBody>
      </p:sp>
      <p:sp>
        <p:nvSpPr>
          <p:cNvPr id="123" name="Google Shape;123;p6"/>
          <p:cNvSpPr txBox="1">
            <a:spLocks noGrp="1"/>
          </p:cNvSpPr>
          <p:nvPr>
            <p:ph type="body" idx="1"/>
          </p:nvPr>
        </p:nvSpPr>
        <p:spPr>
          <a:xfrm>
            <a:off x="1912690" y="1840356"/>
            <a:ext cx="8366620" cy="427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12255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lang="da-DK" sz="1800" b="0" i="0" u="none" strike="noStrike">
              <a:solidFill>
                <a:srgbClr val="000000"/>
              </a:solidFill>
              <a:latin typeface="Cambria"/>
              <a:ea typeface="Cambria"/>
              <a:cs typeface="Cambria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1800" b="0" i="0" u="none" strike="noStrike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indent="0">
              <a:buClr>
                <a:srgbClr val="000000"/>
              </a:buClr>
              <a:buSzPct val="100000"/>
              <a:buNone/>
            </a:pPr>
            <a:r>
              <a:rPr lang="da-DK" sz="2400">
                <a:latin typeface="Cambria"/>
                <a:ea typeface="Cambria"/>
              </a:rPr>
              <a:t>Ingen indkomne forslag</a:t>
            </a:r>
          </a:p>
          <a:p>
            <a:pPr marL="514350" lvl="0" indent="-32639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endParaRPr sz="3200"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24" name="Google Shape;12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45202" y="208676"/>
            <a:ext cx="1101596" cy="7323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ff7d20a-0e73-42e2-9875-3f98dbe709d4" xsi:nil="true"/>
    <lcf76f155ced4ddcb4097134ff3c332f xmlns="82598d46-0ea8-4f33-a734-36238a903ebd">
      <Terms xmlns="http://schemas.microsoft.com/office/infopath/2007/PartnerControls"/>
    </lcf76f155ced4ddcb4097134ff3c332f>
    <SharedWithUsers xmlns="1ff7d20a-0e73-42e2-9875-3f98dbe709d4">
      <UserInfo>
        <DisplayName>Bestyrelsen Members</DisplayName>
        <AccountId>23</AccountId>
        <AccountType/>
      </UserInfo>
      <UserInfo>
        <DisplayName>Info - Dronninglund Golfklub</DisplayName>
        <AccountId>12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2846073EA7CF54A9F3E02C6ECE02380" ma:contentTypeVersion="11" ma:contentTypeDescription="Create a new document." ma:contentTypeScope="" ma:versionID="a5991cbd5a71d22379b2e0d92fbce648">
  <xsd:schema xmlns:xsd="http://www.w3.org/2001/XMLSchema" xmlns:xs="http://www.w3.org/2001/XMLSchema" xmlns:p="http://schemas.microsoft.com/office/2006/metadata/properties" xmlns:ns2="1ff7d20a-0e73-42e2-9875-3f98dbe709d4" xmlns:ns3="82598d46-0ea8-4f33-a734-36238a903ebd" targetNamespace="http://schemas.microsoft.com/office/2006/metadata/properties" ma:root="true" ma:fieldsID="4e6e3244ba46e509c79725b4b7822875" ns2:_="" ns3:_="">
    <xsd:import namespace="1ff7d20a-0e73-42e2-9875-3f98dbe709d4"/>
    <xsd:import namespace="82598d46-0ea8-4f33-a734-36238a903ebd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f7d20a-0e73-42e2-9875-3f98dbe709d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25b95d7a-f517-4d08-9916-90be0728466f}" ma:internalName="TaxCatchAll" ma:showField="CatchAllData" ma:web="1ff7d20a-0e73-42e2-9875-3f98dbe709d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598d46-0ea8-4f33-a734-36238a903eb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b87abb32-991e-4f6e-b052-312c27f2178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24D24AE-3014-4A09-B508-2B23593CD109}">
  <ds:schemaRefs>
    <ds:schemaRef ds:uri="1ff7d20a-0e73-42e2-9875-3f98dbe709d4"/>
    <ds:schemaRef ds:uri="82598d46-0ea8-4f33-a734-36238a903ebd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B50A4F17-5953-4433-AB1E-CC07EA3BB60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4F8AFA9-F792-4900-A8A6-F68D8A5FF527}">
  <ds:schemaRefs>
    <ds:schemaRef ds:uri="1ff7d20a-0e73-42e2-9875-3f98dbe709d4"/>
    <ds:schemaRef ds:uri="82598d46-0ea8-4f33-a734-36238a903eb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16</Slides>
  <Notes>15</Notes>
  <HiddenSlides>0</HiddenSlides>
  <ScaleCrop>false</ScaleCrop>
  <HeadingPairs>
    <vt:vector size="4" baseType="variant">
      <vt:variant>
        <vt:lpstr>Tema</vt:lpstr>
      </vt:variant>
      <vt:variant>
        <vt:i4>1</vt:i4>
      </vt:variant>
      <vt:variant>
        <vt:lpstr>Slidetitler</vt:lpstr>
      </vt:variant>
      <vt:variant>
        <vt:i4>16</vt:i4>
      </vt:variant>
    </vt:vector>
  </HeadingPairs>
  <TitlesOfParts>
    <vt:vector size="17" baseType="lpstr">
      <vt:lpstr>Office-tema</vt:lpstr>
      <vt:lpstr>Velkommen til  GENERALFORSAMLING </vt:lpstr>
      <vt:lpstr>Dagsorden</vt:lpstr>
      <vt:lpstr>Statistik 2022</vt:lpstr>
      <vt:lpstr>Regnskab 2022</vt:lpstr>
      <vt:lpstr>Forslag til en vedtægtsændring, for et budget 2023 i balance</vt:lpstr>
      <vt:lpstr>Forslag til en vedtægtsændring</vt:lpstr>
      <vt:lpstr>Budget 2023 – et budget i balance</vt:lpstr>
      <vt:lpstr>Budget 2023 – et budget i balance</vt:lpstr>
      <vt:lpstr>Indkomne forslag</vt:lpstr>
      <vt:lpstr>Valg til bestyrelse</vt:lpstr>
      <vt:lpstr>PowerPoint-præsentation</vt:lpstr>
      <vt:lpstr>Stiller op til valg til bestyrelsen</vt:lpstr>
      <vt:lpstr>Valg af revisor og revisorsuppleant</vt:lpstr>
      <vt:lpstr>ÅRETS OPLÆG </vt:lpstr>
      <vt:lpstr>Eventuelt</vt:lpstr>
      <vt:lpstr>TAK FOR I AFTEN!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Velkommen til  GENERALFORSAMLING </dc:title>
  <dc:creator>Info - Dronninglund Golfklub</dc:creator>
  <cp:revision>3</cp:revision>
  <dcterms:created xsi:type="dcterms:W3CDTF">2021-09-21T12:12:59Z</dcterms:created>
  <dcterms:modified xsi:type="dcterms:W3CDTF">2023-05-31T08:12:15Z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0x010100C2846073EA7CF54A9F3E02C6ECE02380</vt:lpwstr>
  </property>
  <property fmtid="{D5CDD505-2E9C-101B-9397-08002B2CF9AE}" pid="3" name="Order">
    <vt:r8>22800</vt:r8>
  </property>
  <property fmtid="{D5CDD505-2E9C-101B-9397-08002B2CF9AE}" pid="4" name="MediaServiceImageTags">
    <vt:lpwstr/>
  </property>
</Properties>
</file>